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312" r:id="rId3"/>
    <p:sldId id="300" r:id="rId4"/>
    <p:sldId id="298" r:id="rId5"/>
    <p:sldId id="299" r:id="rId6"/>
    <p:sldId id="267" r:id="rId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">
          <p15:clr>
            <a:srgbClr val="A4A3A4"/>
          </p15:clr>
        </p15:guide>
        <p15:guide id="2" orient="horz" pos="3843">
          <p15:clr>
            <a:srgbClr val="A4A3A4"/>
          </p15:clr>
        </p15:guide>
        <p15:guide id="3" orient="horz" pos="3562">
          <p15:clr>
            <a:srgbClr val="A4A3A4"/>
          </p15:clr>
        </p15:guide>
        <p15:guide id="4" pos="5481">
          <p15:clr>
            <a:srgbClr val="A4A3A4"/>
          </p15:clr>
        </p15:guide>
        <p15:guide id="5" pos="280">
          <p15:clr>
            <a:srgbClr val="A4A3A4"/>
          </p15:clr>
        </p15:guide>
        <p15:guide id="6" pos="1746">
          <p15:clr>
            <a:srgbClr val="A4A3A4"/>
          </p15:clr>
        </p15:guide>
        <p15:guide id="7" pos="1462">
          <p15:clr>
            <a:srgbClr val="A4A3A4"/>
          </p15:clr>
        </p15:guide>
        <p15:guide id="8" pos="3207">
          <p15:clr>
            <a:srgbClr val="A4A3A4"/>
          </p15:clr>
        </p15:guide>
        <p15:guide id="9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93979" autoAdjust="0"/>
  </p:normalViewPr>
  <p:slideViewPr>
    <p:cSldViewPr snapToGrid="0" snapToObjects="1">
      <p:cViewPr varScale="1">
        <p:scale>
          <a:sx n="114" d="100"/>
          <a:sy n="114" d="100"/>
        </p:scale>
        <p:origin x="1194" y="114"/>
      </p:cViewPr>
      <p:guideLst>
        <p:guide orient="horz" pos="281"/>
        <p:guide orient="horz" pos="3843"/>
        <p:guide orient="horz" pos="3562"/>
        <p:guide pos="5481"/>
        <p:guide pos="280"/>
        <p:guide pos="1746"/>
        <p:guide pos="1462"/>
        <p:guide pos="3207"/>
        <p:guide pos="2928"/>
      </p:guideLst>
    </p:cSldViewPr>
  </p:slideViewPr>
  <p:outlineViewPr>
    <p:cViewPr>
      <p:scale>
        <a:sx n="33" d="100"/>
        <a:sy n="33" d="100"/>
      </p:scale>
      <p:origin x="0" y="-32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02.02.2021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02.02.2021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40138" y="6469063"/>
            <a:ext cx="914400" cy="914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9722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87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40138" y="6469063"/>
            <a:ext cx="914400" cy="914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09867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781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1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2" y="446088"/>
            <a:ext cx="3609975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rgbClr val="B9E0F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0" y="446088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13" y="876975"/>
            <a:ext cx="3609975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0" y="1000085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4"/>
          <p:cNvSpPr txBox="1">
            <a:spLocks/>
          </p:cNvSpPr>
          <p:nvPr userDrawn="1"/>
        </p:nvSpPr>
        <p:spPr>
          <a:xfrm>
            <a:off x="8244408" y="6347411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číslo snímku 4"/>
          <p:cNvSpPr txBox="1">
            <a:spLocks/>
          </p:cNvSpPr>
          <p:nvPr userDrawn="1"/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43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07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03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40138" y="6469063"/>
            <a:ext cx="914400" cy="914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245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  <p:sldLayoutId id="2147483682" r:id="rId6"/>
    <p:sldLayoutId id="2147483683" r:id="rId7"/>
    <p:sldLayoutId id="2147483684" r:id="rId8"/>
    <p:sldLayoutId id="2147483706" r:id="rId9"/>
    <p:sldLayoutId id="2147483704" r:id="rId10"/>
    <p:sldLayoutId id="2147483705" r:id="rId11"/>
    <p:sldLayoutId id="2147483725" r:id="rId12"/>
    <p:sldLayoutId id="2147483726" r:id="rId13"/>
    <p:sldLayoutId id="214748372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1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1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1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1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1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5047536"/>
          </a:xfrm>
        </p:spPr>
        <p:txBody>
          <a:bodyPr/>
          <a:lstStyle/>
          <a:p>
            <a:r>
              <a:rPr lang="cs-CZ" dirty="0"/>
              <a:t>Rozvoj vysokorychlostního internetu v ČR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1600" dirty="0">
                <a:solidFill>
                  <a:schemeClr val="tx2"/>
                </a:solidFill>
              </a:rPr>
              <a:t>Mgr. Petr Filipi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Odbor digitalizace a internetu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Sekce fondů EU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1107996"/>
          </a:xfrm>
        </p:spPr>
        <p:txBody>
          <a:bodyPr/>
          <a:lstStyle/>
          <a:p>
            <a:r>
              <a:rPr lang="cs-CZ" dirty="0"/>
              <a:t>Stav pokrytí  - Bílá místa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4853" y="767003"/>
            <a:ext cx="8475382" cy="50869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Vysokorychlostní internet – NGA (30Mbit/s), VHCN (upgrade 1GB)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ZSJ Základní sídelní jednotka nejmenší možný územní celek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Bílá základní sídelní jednotka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Oblast kde není více než 40% adresních míst pokryto dostupnou infrastrukturou (resp. 50% v případě jedné infrastruktury)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marL="360362" lvl="1" indent="0">
              <a:buNone/>
            </a:pPr>
            <a:endParaRPr lang="cs-CZ" dirty="0">
              <a:latin typeface="+mj-lt"/>
            </a:endParaRPr>
          </a:p>
          <a:p>
            <a:pPr marL="360362" lvl="1" indent="0">
              <a:buNone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180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10"/>
            <a:ext cx="9340132" cy="6604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246987" y="5422677"/>
            <a:ext cx="879626" cy="1334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3602" y="5972961"/>
            <a:ext cx="4535055" cy="8850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2935F79-D8B9-4364-985B-5332C1330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7BA1C74-87EC-46A0-83F3-5C42575E47C1}"/>
              </a:ext>
            </a:extLst>
          </p:cNvPr>
          <p:cNvSpPr/>
          <p:nvPr/>
        </p:nvSpPr>
        <p:spPr>
          <a:xfrm>
            <a:off x="5579288" y="60129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i="1" dirty="0">
              <a:solidFill>
                <a:schemeClr val="tx2"/>
              </a:solidFill>
            </a:endParaRPr>
          </a:p>
          <a:p>
            <a:r>
              <a:rPr lang="cs-CZ" i="1" dirty="0"/>
              <a:t>www.verejnakonzultace.cz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2404" y="801396"/>
            <a:ext cx="154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80,7% pokryto</a:t>
            </a:r>
          </a:p>
        </p:txBody>
      </p:sp>
    </p:spTree>
    <p:extLst>
      <p:ext uri="{BB962C8B-B14F-4D97-AF65-F5344CB8AC3E}">
        <p14:creationId xmlns:p14="http://schemas.microsoft.com/office/powerpoint/2010/main" val="10604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479" y="335911"/>
            <a:ext cx="8242299" cy="492443"/>
          </a:xfrm>
        </p:spPr>
        <p:txBody>
          <a:bodyPr/>
          <a:lstStyle/>
          <a:p>
            <a:r>
              <a:rPr lang="cs-CZ" sz="3200" dirty="0"/>
              <a:t>Podpora výstavby - dotace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73479" y="755374"/>
            <a:ext cx="9024730" cy="5208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II. Výzva – Bílá místa  - dnes investoři představí své projekty.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Přijato 40 projektů, hodnota dotace 1,1mld Kč, cca 15 tisíc adres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Schváleno 31 projektů s celkovou dotací 960 377 841 Kč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III. Výzva – Bílá místa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Přijato 46 projektů, s celkovou dotací 1,1mld Kč,  cca 20 tisíc adres</a:t>
            </a:r>
          </a:p>
          <a:p>
            <a:pPr marL="360362" lvl="1" indent="0">
              <a:buNone/>
            </a:pPr>
            <a:r>
              <a:rPr lang="cs-CZ" dirty="0">
                <a:latin typeface="+mj-lt"/>
              </a:rPr>
              <a:t>malé/velké projekty, mix technologií,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 marL="0" lvl="0" indent="0">
              <a:buNone/>
            </a:pPr>
            <a:r>
              <a:rPr lang="cs-CZ" dirty="0">
                <a:latin typeface="+mj-lt"/>
              </a:rPr>
              <a:t>IV. Výzva - Digitální technické mapy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Mapování technické infrastruktury.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Podpora vzniku Krajských digitálních technických map. </a:t>
            </a:r>
          </a:p>
          <a:p>
            <a:pPr marL="360362" lvl="1" indent="0">
              <a:buNone/>
            </a:pPr>
            <a:endParaRPr lang="cs-CZ" dirty="0">
              <a:latin typeface="+mj-lt"/>
            </a:endParaRPr>
          </a:p>
          <a:p>
            <a:pPr marL="360362" lvl="1" indent="0">
              <a:buNone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75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359870"/>
            <a:ext cx="8242299" cy="492443"/>
          </a:xfrm>
        </p:spPr>
        <p:txBody>
          <a:bodyPr>
            <a:normAutofit fontScale="90000"/>
          </a:bodyPr>
          <a:lstStyle/>
          <a:p>
            <a:r>
              <a:rPr lang="cs-CZ" dirty="0"/>
              <a:t>Podpora výstavby - dotace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800" dirty="0">
                <a:latin typeface="+mj-lt"/>
              </a:rPr>
              <a:t>Podpora z fondů v dalších letech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>
                <a:latin typeface="+mj-lt"/>
              </a:rPr>
              <a:t>OP TAK – 4,9 </a:t>
            </a:r>
            <a:r>
              <a:rPr lang="cs-CZ" sz="8800" dirty="0" err="1">
                <a:latin typeface="+mj-lt"/>
              </a:rPr>
              <a:t>mld</a:t>
            </a:r>
            <a:r>
              <a:rPr lang="cs-CZ" sz="8800" dirty="0">
                <a:latin typeface="+mj-lt"/>
              </a:rPr>
              <a:t> Kč bílá místa, </a:t>
            </a:r>
            <a:r>
              <a:rPr lang="cs-CZ" sz="8800" dirty="0" err="1">
                <a:latin typeface="+mj-lt"/>
              </a:rPr>
              <a:t>backhaul</a:t>
            </a:r>
            <a:endParaRPr lang="cs-CZ" sz="88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>
                <a:latin typeface="+mj-lt"/>
              </a:rPr>
              <a:t>RRF – 4 </a:t>
            </a:r>
            <a:r>
              <a:rPr lang="cs-CZ" sz="8800" dirty="0" err="1">
                <a:latin typeface="+mj-lt"/>
              </a:rPr>
              <a:t>mld</a:t>
            </a:r>
            <a:r>
              <a:rPr lang="cs-CZ" sz="8800" dirty="0">
                <a:latin typeface="+mj-lt"/>
              </a:rPr>
              <a:t> Kč – bílá místa, </a:t>
            </a:r>
            <a:r>
              <a:rPr lang="cs-CZ" sz="8800" dirty="0" err="1">
                <a:latin typeface="+mj-lt"/>
              </a:rPr>
              <a:t>backhaul</a:t>
            </a:r>
            <a:r>
              <a:rPr lang="cs-CZ" sz="8800" dirty="0">
                <a:latin typeface="+mj-lt"/>
              </a:rPr>
              <a:t> - Praha</a:t>
            </a:r>
          </a:p>
          <a:p>
            <a:pPr marL="0" indent="0">
              <a:buNone/>
            </a:pPr>
            <a:endParaRPr lang="cs-CZ" sz="8800" dirty="0">
              <a:latin typeface="+mj-lt"/>
            </a:endParaRPr>
          </a:p>
          <a:p>
            <a:pPr marL="0" indent="0">
              <a:buNone/>
            </a:pPr>
            <a:r>
              <a:rPr lang="cs-CZ" sz="8800" dirty="0">
                <a:latin typeface="+mj-lt"/>
              </a:rPr>
              <a:t>Bílá místa – dle možností veřejné podpory a její novelizace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8800" dirty="0">
                <a:latin typeface="+mj-lt"/>
              </a:rPr>
              <a:t>Nejen domácnosti ale i socioekonomičtí aktéři. </a:t>
            </a:r>
          </a:p>
          <a:p>
            <a:pPr marL="0" indent="0">
              <a:buNone/>
            </a:pPr>
            <a:endParaRPr lang="cs-CZ" sz="8800" dirty="0">
              <a:latin typeface="+mj-lt"/>
            </a:endParaRPr>
          </a:p>
          <a:p>
            <a:pPr marL="0" indent="0">
              <a:buNone/>
            </a:pPr>
            <a:r>
              <a:rPr lang="cs-CZ" sz="8800" dirty="0">
                <a:latin typeface="+mj-lt"/>
              </a:rPr>
              <a:t> </a:t>
            </a:r>
            <a:r>
              <a:rPr lang="cs-CZ" sz="8800" dirty="0" err="1">
                <a:latin typeface="+mj-lt"/>
              </a:rPr>
              <a:t>Backhaul</a:t>
            </a:r>
            <a:r>
              <a:rPr lang="cs-CZ" sz="8800" dirty="0">
                <a:latin typeface="+mj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>
                <a:latin typeface="+mj-lt"/>
              </a:rPr>
              <a:t>900 obcí pod 5OO0 tisíc obyvatel bez optické konektivity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>
                <a:latin typeface="+mj-lt"/>
              </a:rPr>
              <a:t>Mapování ČTÚ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>
                <a:latin typeface="+mj-lt"/>
              </a:rPr>
              <a:t>Zahájena notifikace začátek podpory 2021/2022)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600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64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44500" y="1321436"/>
            <a:ext cx="8242299" cy="615553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bílá A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</Words>
  <Application>Microsoft Office PowerPoint</Application>
  <PresentationFormat>Předvádění na obrazovce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Prezentace bílá A</vt:lpstr>
      <vt:lpstr>Rozvoj vysokorychlostního internetu v ČR      Mgr. Petr Filipi Odbor digitalizace a internetu Sekce fondů EU </vt:lpstr>
      <vt:lpstr>Stav pokrytí  - Bílá místa  </vt:lpstr>
      <vt:lpstr>Prezentace aplikace PowerPoint</vt:lpstr>
      <vt:lpstr>Podpora výstavby - dotace</vt:lpstr>
      <vt:lpstr>Podpora výstavby - dotace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2019-04-25T10:29:58Z</dcterms:created>
  <dcterms:modified xsi:type="dcterms:W3CDTF">2021-02-03T07:15:04Z</dcterms:modified>
</cp:coreProperties>
</file>