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4" r:id="rId9"/>
    <p:sldId id="274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0" autoAdjust="0"/>
    <p:restoredTop sz="86420" autoAdjust="0"/>
  </p:normalViewPr>
  <p:slideViewPr>
    <p:cSldViewPr snapToGrid="0">
      <p:cViewPr varScale="1">
        <p:scale>
          <a:sx n="79" d="100"/>
          <a:sy n="79" d="100"/>
        </p:scale>
        <p:origin x="102" y="5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C2FF9-F89F-4674-8B8B-9E8EEBB70B52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7C95B-0268-4566-99F5-A801253516F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7C95B-0268-4566-99F5-A801253516F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7C95B-0268-4566-99F5-A801253516F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14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21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84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1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09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01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00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69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07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1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4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2839E-4EB5-4996-9A0A-3EFFA1CEF2AC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FAF8-4E45-4E60-B938-4B3C8BD1DD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44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r>
              <a:rPr lang="cs-CZ" dirty="0" smtClean="0"/>
              <a:t>802.11ax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|</a:t>
            </a:r>
            <a:r>
              <a:rPr lang="cs-CZ" dirty="0" smtClean="0"/>
              <a:t> WiFi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2981642"/>
          </a:xfrm>
        </p:spPr>
        <p:txBody>
          <a:bodyPr>
            <a:normAutofit/>
          </a:bodyPr>
          <a:lstStyle/>
          <a:p>
            <a:r>
              <a:rPr lang="cs-CZ" dirty="0"/>
              <a:t>v </a:t>
            </a:r>
            <a:r>
              <a:rPr lang="cs-CZ" dirty="0" smtClean="0"/>
              <a:t>kostce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Ing. Jan Stejskal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826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změny – OFDM symboly, modulace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199" y="1825625"/>
            <a:ext cx="106499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Modulace až 1024 QAM (MSC 10, 11)</a:t>
            </a:r>
          </a:p>
          <a:p>
            <a:endParaRPr lang="cs-CZ" dirty="0" smtClean="0"/>
          </a:p>
          <a:p>
            <a:r>
              <a:rPr lang="cs-CZ" dirty="0" smtClean="0"/>
              <a:t>Velikost FFT rámce 256 vzorků místo 64 vzorků</a:t>
            </a:r>
          </a:p>
          <a:p>
            <a:pPr lvl="1"/>
            <a:r>
              <a:rPr lang="cs-CZ" dirty="0" smtClean="0"/>
              <a:t>=&gt; 4x delší OFDM symbol (12.8 µs místo 3.2 µs)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Ochranný interval volitelný 0.8, 1.6, 3.2 µs</a:t>
            </a:r>
          </a:p>
          <a:p>
            <a:pPr marL="625475" lvl="1" indent="-174625">
              <a:spcBef>
                <a:spcPts val="1000"/>
              </a:spcBef>
            </a:pPr>
            <a:r>
              <a:rPr lang="cs-CZ" dirty="0" smtClean="0"/>
              <a:t> =&gt; delší ochranný interval vhodný pro outdoor</a:t>
            </a:r>
          </a:p>
          <a:p>
            <a:pPr marL="625475" lvl="1" indent="-174625">
              <a:spcBef>
                <a:spcPts val="1000"/>
              </a:spcBef>
            </a:pPr>
            <a:endParaRPr lang="cs-CZ" dirty="0" smtClean="0"/>
          </a:p>
          <a:p>
            <a:r>
              <a:rPr lang="cs-CZ" dirty="0" smtClean="0"/>
              <a:t>Šířka subnosné 78.125 kHz místo 312.5 kHz =&gt; 234x místo 52x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445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změny – outdoor, energetické nároky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649989" cy="4351338"/>
          </a:xfrm>
        </p:spPr>
        <p:txBody>
          <a:bodyPr/>
          <a:lstStyle/>
          <a:p>
            <a:r>
              <a:rPr lang="cs-CZ" dirty="0" smtClean="0"/>
              <a:t>Outdoor </a:t>
            </a:r>
          </a:p>
          <a:p>
            <a:pPr lvl="1"/>
            <a:r>
              <a:rPr lang="cs-CZ" dirty="0" smtClean="0"/>
              <a:t>Zvýšení ochranného intervalu na 0.8, 1.6 nebo 3.2 </a:t>
            </a:r>
            <a:r>
              <a:rPr lang="el-GR" dirty="0" smtClean="0"/>
              <a:t>μ</a:t>
            </a:r>
            <a:r>
              <a:rPr lang="cs-CZ" dirty="0" smtClean="0"/>
              <a:t>s</a:t>
            </a:r>
          </a:p>
          <a:p>
            <a:pPr lvl="1"/>
            <a:r>
              <a:rPr lang="cs-CZ" dirty="0" err="1" smtClean="0"/>
              <a:t>Dual</a:t>
            </a:r>
            <a:r>
              <a:rPr lang="cs-CZ" dirty="0" smtClean="0"/>
              <a:t> </a:t>
            </a:r>
            <a:r>
              <a:rPr lang="cs-CZ" dirty="0" err="1" smtClean="0"/>
              <a:t>Carrier</a:t>
            </a:r>
            <a:r>
              <a:rPr lang="cs-CZ" dirty="0" smtClean="0"/>
              <a:t> </a:t>
            </a:r>
            <a:r>
              <a:rPr lang="cs-CZ" dirty="0" err="1" smtClean="0"/>
              <a:t>Modulation</a:t>
            </a:r>
            <a:r>
              <a:rPr lang="cs-CZ" dirty="0" smtClean="0"/>
              <a:t> – stejná informace na různých subnosných</a:t>
            </a:r>
          </a:p>
          <a:p>
            <a:pPr lvl="1"/>
            <a:r>
              <a:rPr lang="cs-CZ" dirty="0" smtClean="0"/>
              <a:t>Užší subkanály (viz RU) pro menší šum</a:t>
            </a:r>
          </a:p>
          <a:p>
            <a:pPr lvl="1"/>
            <a:r>
              <a:rPr lang="cs-CZ" dirty="0" smtClean="0"/>
              <a:t>Delší a robustnější hlavička (SFT/LFT +3dBm; SIG opakovány 2x)</a:t>
            </a:r>
          </a:p>
          <a:p>
            <a:pPr lvl="1"/>
            <a:endParaRPr lang="cs-CZ" dirty="0"/>
          </a:p>
          <a:p>
            <a:r>
              <a:rPr lang="cs-CZ" dirty="0" smtClean="0"/>
              <a:t>Energie</a:t>
            </a:r>
          </a:p>
          <a:p>
            <a:pPr lvl="1"/>
            <a:r>
              <a:rPr lang="cs-CZ" dirty="0" err="1" smtClean="0"/>
              <a:t>Target</a:t>
            </a:r>
            <a:r>
              <a:rPr lang="cs-CZ" dirty="0" smtClean="0"/>
              <a:t> </a:t>
            </a:r>
            <a:r>
              <a:rPr lang="cs-CZ" dirty="0" err="1" smtClean="0"/>
              <a:t>Wake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endParaRPr lang="cs-CZ" dirty="0" smtClean="0"/>
          </a:p>
          <a:p>
            <a:pPr lvl="1"/>
            <a:r>
              <a:rPr lang="cs-CZ" dirty="0" smtClean="0"/>
              <a:t>20 MHz-</a:t>
            </a:r>
            <a:r>
              <a:rPr lang="cs-CZ" dirty="0" err="1" smtClean="0"/>
              <a:t>only</a:t>
            </a:r>
            <a:r>
              <a:rPr lang="cs-CZ" dirty="0" smtClean="0"/>
              <a:t> zařízení (minimalizovány nároky na HW)</a:t>
            </a:r>
          </a:p>
        </p:txBody>
      </p:sp>
    </p:spTree>
    <p:extLst>
      <p:ext uri="{BB962C8B-B14F-4D97-AF65-F5344CB8AC3E}">
        <p14:creationId xmlns:p14="http://schemas.microsoft.com/office/powerpoint/2010/main" val="13351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klíčových rozdílů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918577"/>
              </p:ext>
            </p:extLst>
          </p:nvPr>
        </p:nvGraphicFramePr>
        <p:xfrm>
          <a:off x="838200" y="1690688"/>
          <a:ext cx="1013459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7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Standard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802.11n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802.11ac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802.11ax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Frekvence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2,4 + 5 GHz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GHz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2,4 + 5 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Kanály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 MHz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20, 40,</a:t>
                      </a:r>
                      <a:r>
                        <a:rPr lang="cs-CZ" baseline="0" dirty="0" smtClean="0"/>
                        <a:t> 80, 80+80, 160 MHz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20, 40,</a:t>
                      </a:r>
                      <a:r>
                        <a:rPr lang="cs-CZ" baseline="0" dirty="0" smtClean="0"/>
                        <a:t> 80, 80+80, 160 MHz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Modulace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64QAM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256QAM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1024QAM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Kódování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OFDM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OFDM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OFDMA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Podpora MIMO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(3x3) </a:t>
                      </a:r>
                      <a:r>
                        <a:rPr lang="cs-CZ" baseline="0" dirty="0" smtClean="0"/>
                        <a:t>DL MIMO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4x4</a:t>
                      </a:r>
                      <a:r>
                        <a:rPr lang="cs-CZ" baseline="0" dirty="0" smtClean="0"/>
                        <a:t> DL MIMO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8x8</a:t>
                      </a:r>
                      <a:r>
                        <a:rPr lang="cs-CZ" baseline="0" dirty="0" smtClean="0"/>
                        <a:t> DL/UL MIMO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Šířka</a:t>
                      </a:r>
                      <a:r>
                        <a:rPr lang="cs-CZ" baseline="0" dirty="0" smtClean="0"/>
                        <a:t> subnosné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312,5 kHz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312,5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78,125 kHz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Teoretická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aseline="0" dirty="0" smtClean="0"/>
                        <a:t>max. přenosová kapacita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Mb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MHz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SS) </a:t>
                      </a: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433 Mb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(80 MHz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SS) 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Mb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MHz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SS) 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24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závěrem?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15115" b="15361"/>
          <a:stretch/>
        </p:blipFill>
        <p:spPr>
          <a:xfrm>
            <a:off x="8485251" y="0"/>
            <a:ext cx="3706749" cy="2523744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4631"/>
          </a:xfrm>
        </p:spPr>
        <p:txBody>
          <a:bodyPr>
            <a:normAutofit/>
          </a:bodyPr>
          <a:lstStyle/>
          <a:p>
            <a:r>
              <a:rPr lang="cs-CZ" dirty="0" smtClean="0"/>
              <a:t>Reálné zvýšení uživatelského zážitku</a:t>
            </a:r>
          </a:p>
          <a:p>
            <a:r>
              <a:rPr lang="cs-CZ" dirty="0" smtClean="0"/>
              <a:t>Zejména prostory s vysokou hustotou AP a klientů – komerční objekty, ale i bytovky</a:t>
            </a:r>
          </a:p>
          <a:p>
            <a:endParaRPr lang="cs-CZ" dirty="0" smtClean="0"/>
          </a:p>
          <a:p>
            <a:r>
              <a:rPr lang="cs-CZ" dirty="0" smtClean="0"/>
              <a:t>Kompatibilita </a:t>
            </a:r>
            <a:r>
              <a:rPr lang="cs-CZ" dirty="0" smtClean="0"/>
              <a:t>s </a:t>
            </a:r>
            <a:r>
              <a:rPr lang="cs-CZ" dirty="0" smtClean="0"/>
              <a:t>802.11a/g/n/</a:t>
            </a:r>
            <a:r>
              <a:rPr lang="cs-CZ" dirty="0" err="1" smtClean="0"/>
              <a:t>ac</a:t>
            </a:r>
            <a:r>
              <a:rPr lang="cs-CZ" dirty="0"/>
              <a:t>, </a:t>
            </a:r>
            <a:r>
              <a:rPr lang="cs-CZ" dirty="0" smtClean="0"/>
              <a:t>podpora </a:t>
            </a:r>
            <a:r>
              <a:rPr lang="cs-CZ" dirty="0"/>
              <a:t>WPA3</a:t>
            </a:r>
          </a:p>
          <a:p>
            <a:r>
              <a:rPr lang="cs-CZ" dirty="0" smtClean="0"/>
              <a:t>Implementace </a:t>
            </a:r>
            <a:r>
              <a:rPr lang="cs-CZ" dirty="0" smtClean="0"/>
              <a:t>ve vlnách (viz 802.11ac)</a:t>
            </a:r>
          </a:p>
          <a:p>
            <a:r>
              <a:rPr lang="cs-CZ" dirty="0" smtClean="0"/>
              <a:t>Aktuálně Draft 4.0, finální schválení plánováno Q1/2020</a:t>
            </a:r>
          </a:p>
          <a:p>
            <a:r>
              <a:rPr lang="cs-CZ" dirty="0" smtClean="0"/>
              <a:t>Zařízení masivněji již v 2019</a:t>
            </a:r>
          </a:p>
          <a:p>
            <a:pPr lvl="1"/>
            <a:r>
              <a:rPr lang="cs-CZ" dirty="0" err="1" smtClean="0"/>
              <a:t>Broadcom</a:t>
            </a:r>
            <a:r>
              <a:rPr lang="cs-CZ" dirty="0" smtClean="0"/>
              <a:t>, </a:t>
            </a:r>
            <a:r>
              <a:rPr lang="cs-CZ" dirty="0" err="1" smtClean="0"/>
              <a:t>Qualcomm</a:t>
            </a:r>
            <a:r>
              <a:rPr lang="cs-CZ" dirty="0" smtClean="0"/>
              <a:t>, Intel už </a:t>
            </a:r>
            <a:r>
              <a:rPr lang="cs-CZ" dirty="0" err="1" smtClean="0"/>
              <a:t>chipsety</a:t>
            </a:r>
            <a:r>
              <a:rPr lang="cs-CZ" dirty="0" smtClean="0"/>
              <a:t> založené na draftu představili</a:t>
            </a:r>
          </a:p>
          <a:p>
            <a:pPr lvl="1"/>
            <a:r>
              <a:rPr lang="cs-CZ" dirty="0" smtClean="0"/>
              <a:t>První zařízení již v prodeji</a:t>
            </a:r>
          </a:p>
          <a:p>
            <a:pPr lvl="1"/>
            <a:endParaRPr lang="cs-CZ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933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527963"/>
            <a:ext cx="9144000" cy="328353"/>
          </a:xfrm>
        </p:spPr>
        <p:txBody>
          <a:bodyPr>
            <a:normAutofit lnSpcReduction="10000"/>
          </a:bodyPr>
          <a:lstStyle/>
          <a:p>
            <a:r>
              <a:rPr lang="cs-CZ" sz="1800" dirty="0" smtClean="0"/>
              <a:t>stejskal@vanco.cz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77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nový standard?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825625"/>
            <a:ext cx="6826135" cy="4351338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lnSpc>
                <a:spcPct val="200000"/>
              </a:lnSpc>
            </a:pPr>
            <a:r>
              <a:rPr lang="cs-CZ" dirty="0" smtClean="0"/>
              <a:t>Reaguje na vývoj trhu / prostředí</a:t>
            </a:r>
          </a:p>
          <a:p>
            <a:pPr marL="285750" indent="-285750">
              <a:lnSpc>
                <a:spcPct val="200000"/>
              </a:lnSpc>
            </a:pPr>
            <a:r>
              <a:rPr lang="cs-CZ" b="1" dirty="0" smtClean="0">
                <a:solidFill>
                  <a:srgbClr val="FF0000"/>
                </a:solidFill>
              </a:rPr>
              <a:t>Celková propustnost namísto špičkové kapacity</a:t>
            </a:r>
          </a:p>
          <a:p>
            <a:pPr marL="285750" indent="-285750">
              <a:lnSpc>
                <a:spcPct val="200000"/>
              </a:lnSpc>
            </a:pPr>
            <a:r>
              <a:rPr lang="cs-CZ" dirty="0" smtClean="0"/>
              <a:t>Důraz na prostředí s vysokou hustotou zařízení</a:t>
            </a:r>
          </a:p>
          <a:p>
            <a:pPr marL="285750" indent="-285750">
              <a:lnSpc>
                <a:spcPct val="200000"/>
              </a:lnSpc>
            </a:pPr>
            <a:r>
              <a:rPr lang="cs-CZ" dirty="0" smtClean="0"/>
              <a:t>Optimalizace pro </a:t>
            </a:r>
            <a:r>
              <a:rPr lang="cs-CZ" dirty="0" err="1" smtClean="0"/>
              <a:t>indoor</a:t>
            </a:r>
            <a:r>
              <a:rPr lang="cs-CZ" dirty="0" smtClean="0"/>
              <a:t> i outdoor</a:t>
            </a:r>
          </a:p>
          <a:p>
            <a:pPr marL="285750" indent="-285750">
              <a:lnSpc>
                <a:spcPct val="200000"/>
              </a:lnSpc>
            </a:pPr>
            <a:r>
              <a:rPr lang="cs-CZ" dirty="0" smtClean="0"/>
              <a:t>Využití více pásem (2,4 GHz + 5 GHz)</a:t>
            </a:r>
          </a:p>
          <a:p>
            <a:pPr marL="285750" indent="-285750">
              <a:lnSpc>
                <a:spcPct val="200000"/>
              </a:lnSpc>
            </a:pPr>
            <a:r>
              <a:rPr lang="cs-CZ" dirty="0" smtClean="0"/>
              <a:t>Energetické nároky (mobilní zařízení, </a:t>
            </a:r>
            <a:r>
              <a:rPr lang="cs-CZ" dirty="0" err="1" smtClean="0"/>
              <a:t>IoT</a:t>
            </a:r>
            <a:r>
              <a:rPr lang="cs-CZ" dirty="0" smtClean="0"/>
              <a:t>,...)</a:t>
            </a:r>
          </a:p>
          <a:p>
            <a:pPr marL="285750" indent="-285750">
              <a:lnSpc>
                <a:spcPct val="200000"/>
              </a:lnSpc>
            </a:pPr>
            <a:endParaRPr lang="cs-CZ" dirty="0" smtClean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14446" y="578240"/>
            <a:ext cx="3997445" cy="5944716"/>
          </a:xfrm>
          <a:prstGeom prst="rect">
            <a:avLst/>
          </a:prstGeom>
        </p:spPr>
      </p:pic>
      <p:cxnSp>
        <p:nvCxnSpPr>
          <p:cNvPr id="9" name="Přímá spojnice 8"/>
          <p:cNvCxnSpPr/>
          <p:nvPr/>
        </p:nvCxnSpPr>
        <p:spPr>
          <a:xfrm>
            <a:off x="7703902" y="1027906"/>
            <a:ext cx="0" cy="54896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03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toho dosáhnout?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DL/UL OFDMA</a:t>
            </a:r>
          </a:p>
          <a:p>
            <a:r>
              <a:rPr lang="cs-CZ" dirty="0" smtClean="0"/>
              <a:t>DL/UL MU-MIMO (8x8:8)</a:t>
            </a:r>
          </a:p>
          <a:p>
            <a:r>
              <a:rPr lang="cs-CZ" dirty="0" smtClean="0"/>
              <a:t>1024 QAM</a:t>
            </a:r>
          </a:p>
          <a:p>
            <a:r>
              <a:rPr lang="cs-CZ" dirty="0" smtClean="0"/>
              <a:t>BSS </a:t>
            </a:r>
            <a:r>
              <a:rPr lang="cs-CZ" dirty="0" err="1" smtClean="0"/>
              <a:t>coloring</a:t>
            </a:r>
            <a:endParaRPr lang="cs-CZ" dirty="0" smtClean="0"/>
          </a:p>
          <a:p>
            <a:r>
              <a:rPr lang="cs-CZ" dirty="0" smtClean="0"/>
              <a:t>Delší symboly + delší ochranný interval</a:t>
            </a:r>
          </a:p>
          <a:p>
            <a:r>
              <a:rPr lang="cs-CZ" dirty="0" smtClean="0"/>
              <a:t>Plánované buzení/usínání klientů, 20 MHz-</a:t>
            </a:r>
            <a:r>
              <a:rPr lang="cs-CZ" dirty="0" err="1" smtClean="0"/>
              <a:t>only</a:t>
            </a:r>
            <a:r>
              <a:rPr lang="cs-CZ" dirty="0" smtClean="0"/>
              <a:t> zařízení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11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OFDMA – </a:t>
            </a:r>
            <a:r>
              <a:rPr lang="cs-CZ" dirty="0" smtClean="0"/>
              <a:t>princip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84410" cy="448627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Rozšíření OFDM pro paralelní přístup více uživatelů najednou</a:t>
            </a:r>
          </a:p>
          <a:p>
            <a:r>
              <a:rPr lang="cs-CZ" sz="2400" dirty="0" smtClean="0"/>
              <a:t>Rozdělení subnosných na menší bloky, tzv</a:t>
            </a:r>
            <a:r>
              <a:rPr lang="cs-CZ" sz="2400" dirty="0"/>
              <a:t>. resource </a:t>
            </a:r>
            <a:r>
              <a:rPr lang="cs-CZ" sz="2400" dirty="0" err="1"/>
              <a:t>units</a:t>
            </a:r>
            <a:r>
              <a:rPr lang="cs-CZ" sz="2400" dirty="0"/>
              <a:t> (</a:t>
            </a:r>
            <a:r>
              <a:rPr lang="cs-CZ" sz="2400" dirty="0" smtClean="0"/>
              <a:t>RU)</a:t>
            </a:r>
          </a:p>
          <a:p>
            <a:r>
              <a:rPr lang="cs-CZ" sz="2400" dirty="0" smtClean="0"/>
              <a:t>Cílem lepší využití kanálu, zmenšení </a:t>
            </a:r>
            <a:r>
              <a:rPr lang="cs-CZ" sz="2400" dirty="0" err="1" smtClean="0"/>
              <a:t>overheadu</a:t>
            </a:r>
            <a:r>
              <a:rPr lang="cs-CZ" sz="2400" dirty="0" smtClean="0"/>
              <a:t> na L2, optimalizace pro malé a střední rámce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1899" y="3243915"/>
            <a:ext cx="4956378" cy="30786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1976" y="3243915"/>
            <a:ext cx="4920634" cy="306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OFDMA – Resource unit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1690688"/>
            <a:ext cx="10584410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Celý kanál dynamicky dělen na </a:t>
            </a:r>
            <a:r>
              <a:rPr lang="en-US" dirty="0" smtClean="0"/>
              <a:t>RU</a:t>
            </a:r>
            <a:r>
              <a:rPr lang="cs-CZ" dirty="0" smtClean="0"/>
              <a:t>, jedna RU vždy patří jednomu STA</a:t>
            </a:r>
            <a:endParaRPr lang="en-US" dirty="0"/>
          </a:p>
          <a:p>
            <a:r>
              <a:rPr lang="cs-CZ" dirty="0" smtClean="0"/>
              <a:t>Každá RU může mít jiné kódování, modulaci, TX výkon</a:t>
            </a:r>
          </a:p>
          <a:p>
            <a:r>
              <a:rPr lang="cs-CZ" dirty="0" smtClean="0"/>
              <a:t>Alokaci RU pro DL i UL vždy řídí AP</a:t>
            </a:r>
          </a:p>
          <a:p>
            <a:r>
              <a:rPr lang="cs-CZ" dirty="0" smtClean="0"/>
              <a:t>Nutnost </a:t>
            </a:r>
            <a:r>
              <a:rPr lang="cs-CZ" b="1" dirty="0" smtClean="0"/>
              <a:t>synchronizace</a:t>
            </a:r>
            <a:r>
              <a:rPr lang="cs-CZ" dirty="0" smtClean="0"/>
              <a:t> </a:t>
            </a:r>
            <a:r>
              <a:rPr lang="cs-CZ" b="1" dirty="0"/>
              <a:t>vyslání</a:t>
            </a:r>
            <a:r>
              <a:rPr lang="cs-CZ" dirty="0"/>
              <a:t> jednotlivých STA</a:t>
            </a:r>
          </a:p>
          <a:p>
            <a:pPr lvl="1"/>
            <a:r>
              <a:rPr lang="cs-CZ" sz="2000" dirty="0"/>
              <a:t>AP přidělí pomocí speciálních rámců jednotlivé RU pro </a:t>
            </a:r>
            <a:r>
              <a:rPr lang="cs-CZ" sz="2000" dirty="0" smtClean="0"/>
              <a:t>klienty </a:t>
            </a:r>
            <a:r>
              <a:rPr lang="cs-CZ" sz="2000" dirty="0"/>
              <a:t>a čas vysílání</a:t>
            </a:r>
          </a:p>
          <a:p>
            <a:r>
              <a:rPr lang="cs-CZ" dirty="0"/>
              <a:t>Výhodné i pro </a:t>
            </a:r>
            <a:r>
              <a:rPr lang="cs-CZ" dirty="0" err="1"/>
              <a:t>QoS</a:t>
            </a:r>
            <a:r>
              <a:rPr lang="cs-CZ" dirty="0"/>
              <a:t> – možnost vysílat často a málo</a:t>
            </a:r>
          </a:p>
          <a:p>
            <a:endParaRPr lang="cs-CZ" dirty="0" smtClean="0"/>
          </a:p>
          <a:p>
            <a:r>
              <a:rPr lang="cs-CZ" dirty="0" smtClean="0"/>
              <a:t>=&gt; Nezvyšuje </a:t>
            </a:r>
            <a:r>
              <a:rPr lang="cs-CZ" dirty="0"/>
              <a:t>špičkovou propustnost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ale agregovanou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99" y="4513395"/>
            <a:ext cx="4495761" cy="234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548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7560" cy="1325563"/>
          </a:xfrm>
        </p:spPr>
        <p:txBody>
          <a:bodyPr/>
          <a:lstStyle/>
          <a:p>
            <a:r>
              <a:rPr lang="cs-CZ" dirty="0" smtClean="0"/>
              <a:t>OFDMA – kapacita </a:t>
            </a:r>
            <a:r>
              <a:rPr lang="cs-CZ" dirty="0"/>
              <a:t>sítě vs. délka rámce	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rcRect t="10655"/>
          <a:stretch>
            <a:fillRect/>
          </a:stretch>
        </p:blipFill>
        <p:spPr>
          <a:xfrm>
            <a:off x="1867124" y="1690688"/>
            <a:ext cx="8899711" cy="402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OFDMA - </a:t>
            </a:r>
            <a:r>
              <a:rPr lang="cs-CZ" dirty="0" smtClean="0"/>
              <a:t>kapacita </a:t>
            </a:r>
            <a:r>
              <a:rPr lang="cs-CZ" dirty="0"/>
              <a:t>sítě vs. počet klientů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rcRect t="9798"/>
          <a:stretch>
            <a:fillRect/>
          </a:stretch>
        </p:blipFill>
        <p:spPr>
          <a:xfrm>
            <a:off x="1827847" y="1690688"/>
            <a:ext cx="8536305" cy="406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417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/>
          <a:srcRect t="7139"/>
          <a:stretch>
            <a:fillRect/>
          </a:stretch>
        </p:blipFill>
        <p:spPr>
          <a:xfrm>
            <a:off x="6731266" y="0"/>
            <a:ext cx="5359031" cy="257097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MU-MIMO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1825625"/>
            <a:ext cx="10515600" cy="4841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Konfigurace a</a:t>
            </a:r>
            <a:r>
              <a:rPr lang="cs-CZ" dirty="0" smtClean="0"/>
              <a:t>ž 8x8:8</a:t>
            </a:r>
          </a:p>
          <a:p>
            <a:r>
              <a:rPr lang="cs-CZ" dirty="0" smtClean="0"/>
              <a:t>MU-MIMO pro UL i DL (řeší problémy z 802.11ac)</a:t>
            </a:r>
          </a:p>
          <a:p>
            <a:r>
              <a:rPr lang="cs-CZ" dirty="0" smtClean="0"/>
              <a:t>Vyžaduje prostorovou </a:t>
            </a:r>
            <a:r>
              <a:rPr lang="cs-CZ" dirty="0" err="1" smtClean="0"/>
              <a:t>diverzitu</a:t>
            </a:r>
            <a:r>
              <a:rPr lang="en-US" dirty="0" smtClean="0"/>
              <a:t> </a:t>
            </a:r>
            <a:endParaRPr lang="cs-CZ" dirty="0" smtClean="0"/>
          </a:p>
          <a:p>
            <a:pPr lvl="2"/>
            <a:r>
              <a:rPr lang="cs-CZ" dirty="0" smtClean="0"/>
              <a:t>Nutná určitá vzdálenost mezi jednotlivými STA i mezi AP a STA</a:t>
            </a:r>
            <a:endParaRPr lang="en-US" dirty="0" smtClean="0"/>
          </a:p>
          <a:p>
            <a:r>
              <a:rPr lang="cs-CZ" dirty="0" smtClean="0"/>
              <a:t>Náročnost na implementaci</a:t>
            </a:r>
          </a:p>
          <a:p>
            <a:pPr lvl="1"/>
            <a:r>
              <a:rPr lang="cs-CZ" dirty="0" smtClean="0"/>
              <a:t>Nutnost perfektní časové a frekvenční synchronizace</a:t>
            </a:r>
          </a:p>
          <a:p>
            <a:pPr lvl="1"/>
            <a:r>
              <a:rPr lang="cs-CZ" dirty="0" smtClean="0"/>
              <a:t>Nutnost normalizace RX úrovní</a:t>
            </a:r>
          </a:p>
          <a:p>
            <a:pPr lvl="1"/>
            <a:r>
              <a:rPr lang="cs-CZ" dirty="0" smtClean="0"/>
              <a:t>Využívá </a:t>
            </a:r>
            <a:r>
              <a:rPr lang="cs-CZ" dirty="0" err="1" smtClean="0"/>
              <a:t>trigger</a:t>
            </a:r>
            <a:r>
              <a:rPr lang="cs-CZ" dirty="0" smtClean="0"/>
              <a:t> </a:t>
            </a:r>
            <a:r>
              <a:rPr lang="cs-CZ" dirty="0" err="1" smtClean="0"/>
              <a:t>framy</a:t>
            </a:r>
            <a:r>
              <a:rPr lang="cs-CZ" dirty="0" smtClean="0"/>
              <a:t> (viz dále</a:t>
            </a:r>
            <a:r>
              <a:rPr lang="cs-CZ" dirty="0" smtClean="0"/>
              <a:t>)</a:t>
            </a:r>
          </a:p>
          <a:p>
            <a:r>
              <a:rPr lang="cs-CZ" dirty="0"/>
              <a:t>Velikost skupiny zvětšena ze 4 na 8 zařízení pro </a:t>
            </a:r>
            <a:r>
              <a:rPr lang="en-US" dirty="0"/>
              <a:t>DL and UL</a:t>
            </a:r>
            <a:endParaRPr lang="cs-CZ" dirty="0"/>
          </a:p>
          <a:p>
            <a:pPr lvl="2"/>
            <a:r>
              <a:rPr lang="cs-CZ" dirty="0"/>
              <a:t>I pro single-</a:t>
            </a:r>
            <a:r>
              <a:rPr lang="cs-CZ" dirty="0" err="1"/>
              <a:t>stream</a:t>
            </a:r>
            <a:r>
              <a:rPr lang="cs-CZ" dirty="0"/>
              <a:t> režim může být </a:t>
            </a:r>
            <a:r>
              <a:rPr lang="en-US" dirty="0"/>
              <a:t>MU-MIMO</a:t>
            </a:r>
            <a:r>
              <a:rPr lang="cs-CZ" dirty="0"/>
              <a:t> propustnost</a:t>
            </a:r>
            <a:r>
              <a:rPr lang="en-US" dirty="0"/>
              <a:t> </a:t>
            </a:r>
            <a:r>
              <a:rPr lang="cs-CZ" dirty="0"/>
              <a:t>2x-3x vyšší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11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BSS </a:t>
            </a:r>
            <a:r>
              <a:rPr lang="cs-CZ" dirty="0" err="1" smtClean="0"/>
              <a:t>coloring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956404" cy="4351338"/>
          </a:xfrm>
        </p:spPr>
        <p:txBody>
          <a:bodyPr/>
          <a:lstStyle/>
          <a:p>
            <a:r>
              <a:rPr lang="cs-CZ" dirty="0" smtClean="0"/>
              <a:t>Technologie umožňující hustší umístění AP pracujících na stejné frekvenci</a:t>
            </a:r>
          </a:p>
          <a:p>
            <a:r>
              <a:rPr lang="cs-CZ" dirty="0"/>
              <a:t>Zavedeno za účelem efektivnějšího použití </a:t>
            </a:r>
            <a:r>
              <a:rPr lang="cs-CZ" dirty="0" smtClean="0"/>
              <a:t>CSMA/CA</a:t>
            </a:r>
          </a:p>
          <a:p>
            <a:r>
              <a:rPr lang="cs-CZ" dirty="0" smtClean="0"/>
              <a:t>Rozlišuje se „barva“ buňky (ve skutečnosti bit v </a:t>
            </a:r>
            <a:r>
              <a:rPr lang="en-US" dirty="0" smtClean="0"/>
              <a:t>PHY</a:t>
            </a:r>
            <a:r>
              <a:rPr lang="cs-CZ" dirty="0" smtClean="0"/>
              <a:t>/MAC</a:t>
            </a:r>
            <a:r>
              <a:rPr lang="en-US" dirty="0" smtClean="0"/>
              <a:t> </a:t>
            </a:r>
            <a:r>
              <a:rPr lang="cs-CZ" dirty="0" smtClean="0"/>
              <a:t>hlavičce)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Až </a:t>
            </a:r>
            <a:r>
              <a:rPr lang="en-US" dirty="0" smtClean="0"/>
              <a:t>63 </a:t>
            </a:r>
            <a:r>
              <a:rPr lang="cs-CZ" dirty="0" smtClean="0"/>
              <a:t>barev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rcRect t="17744"/>
          <a:stretch>
            <a:fillRect/>
          </a:stretch>
        </p:blipFill>
        <p:spPr>
          <a:xfrm>
            <a:off x="3280576" y="3816160"/>
            <a:ext cx="6021920" cy="287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624</Words>
  <Application>Microsoft Office PowerPoint</Application>
  <PresentationFormat>Širokoúhlá obrazovka</PresentationFormat>
  <Paragraphs>120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802.11ax | WiFi 6</vt:lpstr>
      <vt:lpstr>Proč nový standard?</vt:lpstr>
      <vt:lpstr>Jak toho dosáhnout?</vt:lpstr>
      <vt:lpstr>OFDMA – princip</vt:lpstr>
      <vt:lpstr>OFDMA – Resource unit</vt:lpstr>
      <vt:lpstr>OFDMA – kapacita sítě vs. délka rámce  </vt:lpstr>
      <vt:lpstr>OFDMA - kapacita sítě vs. počet klientů </vt:lpstr>
      <vt:lpstr>MU-MIMO</vt:lpstr>
      <vt:lpstr>BSS coloring</vt:lpstr>
      <vt:lpstr>Další změny – OFDM symboly, modulace</vt:lpstr>
      <vt:lpstr>Další změny – outdoor, energetické nároky</vt:lpstr>
      <vt:lpstr>Shrnutí klíčových rozdílů</vt:lpstr>
      <vt:lpstr>Co závěrem?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802.11ax | WiFi 6</dc:title>
  <dc:creator>Jan Stejskal</dc:creator>
  <cp:lastModifiedBy>Jan Stejskal</cp:lastModifiedBy>
  <cp:revision>114</cp:revision>
  <dcterms:created xsi:type="dcterms:W3CDTF">2019-02-01T09:23:54Z</dcterms:created>
  <dcterms:modified xsi:type="dcterms:W3CDTF">2019-06-10T19:36:26Z</dcterms:modified>
</cp:coreProperties>
</file>