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6" r:id="rId8"/>
    <p:sldId id="298" r:id="rId9"/>
    <p:sldId id="299" r:id="rId10"/>
    <p:sldId id="300" r:id="rId11"/>
    <p:sldId id="293" r:id="rId12"/>
    <p:sldId id="295" r:id="rId13"/>
    <p:sldId id="297" r:id="rId14"/>
    <p:sldId id="301" r:id="rId15"/>
    <p:sldId id="294" r:id="rId16"/>
    <p:sldId id="302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93D"/>
    <a:srgbClr val="29AD32"/>
    <a:srgbClr val="28B331"/>
    <a:srgbClr val="2BB735"/>
    <a:srgbClr val="349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6"/>
    <p:restoredTop sz="94666"/>
  </p:normalViewPr>
  <p:slideViewPr>
    <p:cSldViewPr snapToObjects="1">
      <p:cViewPr varScale="1">
        <p:scale>
          <a:sx n="84" d="100"/>
          <a:sy n="84" d="100"/>
        </p:scale>
        <p:origin x="954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Komplexní telekomunikační řešení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17278-9594-B04F-97D6-63899DCFAC36}" type="datetime1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6938-B089-F448-9DBC-97D4E16B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477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r>
              <a:rPr lang="en-US"/>
              <a:t>Komplexní telekomunikační řešení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8066E564-DCA5-694F-884F-D5417E84ED6B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B4F16232-DDD2-C940-A313-BC5F7A566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985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7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652F-0801-004F-9C9A-5DC4233761B9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7282-2736-4448-BF2A-002CE415D524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5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0F9B-91E2-4040-9B82-CBA07BA057CB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3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78E9-FDCF-2E43-BEED-7C8B8577CC2B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7F9A-EC48-5A4D-BF5B-0CB07AC657F9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AE9-8115-224D-A316-2D734C8D40C4}" type="datetime1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3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8E02-050C-8246-ADE0-1812747700A9}" type="datetime1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A7F1-03E0-CB4E-AC48-5DE88CB2E186}" type="datetime1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6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C5E1-D8AD-0F47-9EA3-F638D6CE1776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55D-E36A-D64B-B9EF-D6FA7EF4E333}" type="datetime1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0383-5346-F844-815D-A19A20DB9105}" type="datetime1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7BFD-540A-1442-950F-0331A983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9B86DFCA-F975-B545-A885-6C3322844E00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8A207BFD-540A-1442-950F-0331A98310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874E02A-3DB6-5A4E-AF3A-BAA1F392D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David Němec</a:t>
            </a:r>
          </a:p>
          <a:p>
            <a:r>
              <a:rPr lang="cs-CZ" dirty="0" err="1"/>
              <a:t>nemec@vanco.cz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Trendy v MW spojích</a:t>
            </a:r>
          </a:p>
        </p:txBody>
      </p:sp>
    </p:spTree>
    <p:extLst>
      <p:ext uri="{BB962C8B-B14F-4D97-AF65-F5344CB8AC3E}">
        <p14:creationId xmlns:p14="http://schemas.microsoft.com/office/powerpoint/2010/main" val="257061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628800"/>
            <a:ext cx="2740984" cy="2592288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2400" dirty="0"/>
              <a:t>Výpočet dostupnosti</a:t>
            </a:r>
            <a:br>
              <a:rPr lang="cs-CZ" sz="2400" dirty="0"/>
            </a:br>
            <a:r>
              <a:rPr lang="cs-CZ" sz="2400" dirty="0"/>
              <a:t>10 km </a:t>
            </a:r>
            <a:br>
              <a:rPr lang="cs-CZ" sz="2400" dirty="0"/>
            </a:br>
            <a:r>
              <a:rPr lang="cs-CZ" sz="2400" dirty="0"/>
              <a:t>10 </a:t>
            </a:r>
            <a:r>
              <a:rPr lang="cs-CZ" sz="2400" dirty="0" err="1"/>
              <a:t>Gbps</a:t>
            </a:r>
            <a:br>
              <a:rPr lang="cs-CZ" sz="2400" dirty="0"/>
            </a:br>
            <a:r>
              <a:rPr lang="cs-CZ" sz="2400" dirty="0"/>
              <a:t>80 GHz + 18 GHz</a:t>
            </a:r>
            <a:endParaRPr lang="en-US" sz="2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Multiband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31336"/>
              </p:ext>
            </p:extLst>
          </p:nvPr>
        </p:nvGraphicFramePr>
        <p:xfrm>
          <a:off x="3707904" y="1556792"/>
          <a:ext cx="5328594" cy="5258279"/>
        </p:xfrm>
        <a:graphic>
          <a:graphicData uri="http://schemas.openxmlformats.org/drawingml/2006/table">
            <a:tbl>
              <a:tblPr/>
              <a:tblGrid>
                <a:gridCol w="112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Modulation Link 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Modulation Link 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Total Capacity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Availability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Unavailability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Mbps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%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min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302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99,99908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4,83552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99,99801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10,45944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604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99,99658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17,97552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704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99,99595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21,2868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882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99,9939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32,0616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1106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99,99167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43,78248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128QAM_std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1308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99,98756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65,38464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256QAM_std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1508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99,98139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97,81416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99,96951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160,25544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1710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99,95976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211,50144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2111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99,95054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259,96176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2191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99,94821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272,20824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2293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99,92742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381,48048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2572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99,91397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452,17368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99,89347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559,92168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3326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99,87544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654,68736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4686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99,8709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678,5496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99,80971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1000,16424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5272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99,78952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1106,28288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7507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99,7565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1279,836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7577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99,70712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1539,37728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8937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99,65868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1793,97792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64QAM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4096QAM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10297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99,40232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3141,40608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6" name="Picture 5" descr="Snímek obrazovky 2019-06-08 v 14.39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4" y="4653136"/>
            <a:ext cx="2698424" cy="21000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3768" y="4665365"/>
            <a:ext cx="920658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7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nímek obrazovky 2019-06-09 v 14.4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680"/>
            <a:ext cx="3731324" cy="25202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897" y="2810792"/>
            <a:ext cx="4580229" cy="978247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2400" b="1" dirty="0"/>
              <a:t>Efektivita využití volných pásem 17 a 24 GHz</a:t>
            </a:r>
            <a:endParaRPr lang="en-US" sz="2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307520" y="1454919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/>
              <a:t>Asymetrie</a:t>
            </a:r>
          </a:p>
        </p:txBody>
      </p:sp>
      <p:pic>
        <p:nvPicPr>
          <p:cNvPr id="7" name="Picture 6" descr="Snímek obrazovky 2019-06-09 v 14.38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48" y="2348880"/>
            <a:ext cx="3854264" cy="2448272"/>
          </a:xfrm>
          <a:prstGeom prst="rect">
            <a:avLst/>
          </a:prstGeom>
        </p:spPr>
      </p:pic>
      <p:pic>
        <p:nvPicPr>
          <p:cNvPr id="8" name="Picture 7" descr="Snímek obrazovky 2019-06-09 v 14.39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72" y="4365104"/>
            <a:ext cx="3857828" cy="2492896"/>
          </a:xfrm>
          <a:prstGeom prst="rect">
            <a:avLst/>
          </a:prstGeom>
        </p:spPr>
      </p:pic>
      <p:pic>
        <p:nvPicPr>
          <p:cNvPr id="10" name="Obrázek 126">
            <a:extLst>
              <a:ext uri="{FF2B5EF4-FFF2-40B4-BE49-F238E27FC236}">
                <a16:creationId xmlns:a16="http://schemas.microsoft.com/office/drawing/2014/main" id="{B89E8859-1563-451E-936F-024057F36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13176"/>
            <a:ext cx="1512168" cy="484423"/>
          </a:xfrm>
          <a:prstGeom prst="rect">
            <a:avLst/>
          </a:prstGeom>
        </p:spPr>
      </p:pic>
      <p:pic>
        <p:nvPicPr>
          <p:cNvPr id="11" name="Obrázek 3">
            <a:extLst>
              <a:ext uri="{FF2B5EF4-FFF2-40B4-BE49-F238E27FC236}">
                <a16:creationId xmlns:a16="http://schemas.microsoft.com/office/drawing/2014/main" id="{9819EB93-2D31-4C37-9396-EABA289338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47349"/>
            <a:ext cx="1769577" cy="15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916832"/>
            <a:ext cx="8229600" cy="4680520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2400" b="1" dirty="0"/>
              <a:t>Legislativa</a:t>
            </a:r>
            <a:br>
              <a:rPr lang="cs-CZ" sz="2400" b="1" dirty="0"/>
            </a:b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b="1" dirty="0"/>
              <a:t>Nedotační podpora vysokorychlostního internetu </a:t>
            </a:r>
            <a:r>
              <a:rPr lang="cs-CZ" sz="2400" dirty="0"/>
              <a:t>- </a:t>
            </a:r>
            <a:r>
              <a:rPr lang="cs-CZ" sz="1800" dirty="0"/>
              <a:t>snížení licenčních poplatků pro vysokokapacitní spoje </a:t>
            </a:r>
            <a:br>
              <a:rPr lang="cs-CZ" sz="1800" dirty="0"/>
            </a:br>
            <a:r>
              <a:rPr lang="cs-CZ" sz="1800" dirty="0"/>
              <a:t>od 1.9.2018 došlo ke snížení poplatků u kanálů 56MHz+ o 30%. V Pásmu 42 GHz dokonce o 50%</a:t>
            </a:r>
            <a:br>
              <a:rPr lang="cs-CZ" sz="1800" dirty="0"/>
            </a:br>
            <a:br>
              <a:rPr lang="cs-CZ" sz="1800" dirty="0"/>
            </a:br>
            <a:r>
              <a:rPr lang="cs-CZ" sz="2400" dirty="0"/>
              <a:t>- </a:t>
            </a:r>
            <a:r>
              <a:rPr lang="cs-CZ" sz="2400" b="1" dirty="0"/>
              <a:t>Evropská harmonizace pásma 60 GHz</a:t>
            </a:r>
            <a:br>
              <a:rPr lang="cs-CZ" sz="2400" dirty="0"/>
            </a:br>
            <a:br>
              <a:rPr lang="cs-CZ" sz="2400" dirty="0"/>
            </a:br>
            <a:r>
              <a:rPr lang="cs-CZ" sz="2400" b="1" dirty="0"/>
              <a:t>- Konzultace ohledně 56 MHz kanálů v pásmu 10 GHz</a:t>
            </a:r>
            <a:br>
              <a:rPr lang="cs-CZ" sz="2400" b="1" dirty="0"/>
            </a:br>
            <a:r>
              <a:rPr lang="cs-CZ" sz="1800" dirty="0"/>
              <a:t>aktuálně v Akčním plánu Vlády </a:t>
            </a:r>
            <a:r>
              <a:rPr lang="mr-IN" sz="1800" dirty="0"/>
              <a:t>–</a:t>
            </a:r>
            <a:r>
              <a:rPr lang="cs-CZ" sz="1800" dirty="0"/>
              <a:t> REJJA</a:t>
            </a:r>
            <a:br>
              <a:rPr lang="cs-CZ" sz="1800" dirty="0"/>
            </a:br>
            <a:br>
              <a:rPr lang="cs-CZ" sz="2400" dirty="0"/>
            </a:br>
            <a:r>
              <a:rPr lang="cs-CZ" sz="2400" dirty="0"/>
              <a:t>- Rozšíření kanálu z 28 na 56 MHz v pásmech 13, 23 GHz</a:t>
            </a:r>
            <a:br>
              <a:rPr lang="cs-CZ" sz="2400" dirty="0"/>
            </a:br>
            <a:r>
              <a:rPr lang="cs-CZ" sz="2400" dirty="0"/>
              <a:t>- Rozšíření kanálu z 40 na 80 MHz v pásmu 6U</a:t>
            </a:r>
            <a:br>
              <a:rPr lang="cs-CZ" sz="2400" dirty="0"/>
            </a:br>
            <a:endParaRPr lang="en-US" sz="2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Novinky v MW</a:t>
            </a:r>
          </a:p>
        </p:txBody>
      </p:sp>
    </p:spTree>
    <p:extLst>
      <p:ext uri="{BB962C8B-B14F-4D97-AF65-F5344CB8AC3E}">
        <p14:creationId xmlns:p14="http://schemas.microsoft.com/office/powerpoint/2010/main" val="129245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916832"/>
            <a:ext cx="8229600" cy="4680520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2400" b="1" dirty="0"/>
              <a:t>Široké kanály </a:t>
            </a:r>
            <a:r>
              <a:rPr lang="mr-IN" sz="2400" dirty="0"/>
              <a:t>–</a:t>
            </a:r>
            <a:r>
              <a:rPr lang="cs-CZ" sz="2400" dirty="0"/>
              <a:t> licencované pásma do 112 - 224 MHz CEPT WG SE19 </a:t>
            </a:r>
            <a:br>
              <a:rPr lang="cs-CZ" sz="2400" dirty="0"/>
            </a:br>
            <a:r>
              <a:rPr lang="cs-CZ" sz="2400" b="1" dirty="0"/>
              <a:t>Vysoké modulace </a:t>
            </a:r>
            <a:r>
              <a:rPr lang="mr-IN" sz="2400" dirty="0"/>
              <a:t>–</a:t>
            </a:r>
            <a:r>
              <a:rPr lang="cs-CZ" sz="2400" dirty="0"/>
              <a:t> již běžně dostupné 4096 QAM</a:t>
            </a:r>
            <a:br>
              <a:rPr lang="cs-CZ" sz="2400" dirty="0"/>
            </a:br>
            <a:r>
              <a:rPr lang="cs-CZ" sz="2400" b="1" dirty="0"/>
              <a:t>XPIC </a:t>
            </a:r>
            <a:r>
              <a:rPr lang="mr-IN" sz="2400" dirty="0"/>
              <a:t>–</a:t>
            </a:r>
            <a:r>
              <a:rPr lang="cs-CZ" sz="2400" dirty="0"/>
              <a:t> potlačení rušení mezi polarizacemi (využití V i H polarizace na jedná frekvenci</a:t>
            </a:r>
            <a:br>
              <a:rPr lang="cs-CZ" sz="2400" dirty="0"/>
            </a:br>
            <a:r>
              <a:rPr lang="cs-CZ" sz="2400" b="1" dirty="0"/>
              <a:t>MIMO</a:t>
            </a:r>
            <a:r>
              <a:rPr lang="cs-CZ" sz="2400" dirty="0"/>
              <a:t> </a:t>
            </a:r>
            <a:r>
              <a:rPr lang="mr-IN" sz="2400" dirty="0"/>
              <a:t>–</a:t>
            </a:r>
            <a:r>
              <a:rPr lang="cs-CZ" sz="2400" dirty="0"/>
              <a:t> </a:t>
            </a:r>
            <a:r>
              <a:rPr lang="cs-CZ" sz="2400" dirty="0" err="1"/>
              <a:t>multi</a:t>
            </a:r>
            <a:r>
              <a:rPr lang="cs-CZ" sz="2400" dirty="0"/>
              <a:t>-anténní přenos a vícecestné šíření</a:t>
            </a:r>
            <a:br>
              <a:rPr lang="cs-CZ" sz="2400" dirty="0"/>
            </a:br>
            <a:r>
              <a:rPr lang="cs-CZ" sz="2400" b="1" dirty="0"/>
              <a:t>Multiband </a:t>
            </a:r>
            <a:r>
              <a:rPr lang="mr-IN" sz="2400" dirty="0"/>
              <a:t>–</a:t>
            </a:r>
            <a:r>
              <a:rPr lang="cs-CZ" sz="2400" dirty="0"/>
              <a:t> slučování více pásem</a:t>
            </a:r>
            <a:br>
              <a:rPr lang="cs-CZ" sz="2400" dirty="0"/>
            </a:br>
            <a:r>
              <a:rPr lang="cs-CZ" sz="2400" b="1" dirty="0"/>
              <a:t>Nová pásma </a:t>
            </a:r>
            <a:r>
              <a:rPr lang="mr-IN" sz="2400" dirty="0"/>
              <a:t>–</a:t>
            </a:r>
            <a:r>
              <a:rPr lang="cs-CZ" sz="2400" dirty="0"/>
              <a:t> nad 80 GHz (plánováno jako VO)</a:t>
            </a:r>
            <a:endParaRPr lang="en-US" sz="2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Směry vývoje</a:t>
            </a:r>
          </a:p>
        </p:txBody>
      </p:sp>
    </p:spTree>
    <p:extLst>
      <p:ext uri="{BB962C8B-B14F-4D97-AF65-F5344CB8AC3E}">
        <p14:creationId xmlns:p14="http://schemas.microsoft.com/office/powerpoint/2010/main" val="284968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916832"/>
            <a:ext cx="8229600" cy="1008112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2400" b="1" dirty="0"/>
              <a:t>Nová pásma </a:t>
            </a:r>
            <a:r>
              <a:rPr lang="mr-IN" sz="2400" dirty="0"/>
              <a:t>–</a:t>
            </a:r>
            <a:r>
              <a:rPr lang="cs-CZ" sz="2400" dirty="0"/>
              <a:t> nad 80 GHz</a:t>
            </a:r>
            <a:br>
              <a:rPr lang="cs-CZ" sz="2400" dirty="0"/>
            </a:br>
            <a:r>
              <a:rPr lang="cs-CZ" sz="1400" dirty="0"/>
              <a:t> - útlum atmosférou obdobný jako v pásmu 80 GHz</a:t>
            </a:r>
            <a:br>
              <a:rPr lang="cs-CZ" sz="1400" dirty="0"/>
            </a:br>
            <a:r>
              <a:rPr lang="cs-CZ" sz="1400" dirty="0"/>
              <a:t> - 120 GHz 0,7 dB/km</a:t>
            </a:r>
            <a:br>
              <a:rPr lang="cs-CZ" sz="1400" dirty="0"/>
            </a:br>
            <a:r>
              <a:rPr lang="cs-CZ" sz="1400" dirty="0"/>
              <a:t> - 240 GHz 3 </a:t>
            </a:r>
            <a:r>
              <a:rPr lang="cs-CZ" sz="1400" dirty="0" err="1"/>
              <a:t>dBm</a:t>
            </a:r>
            <a:r>
              <a:rPr lang="cs-CZ" sz="1400" dirty="0"/>
              <a:t>/km</a:t>
            </a:r>
            <a:br>
              <a:rPr lang="cs-CZ" sz="1400" dirty="0"/>
            </a:br>
            <a:r>
              <a:rPr lang="cs-CZ" sz="1400" dirty="0"/>
              <a:t> - (60 GHz 15 dB/km</a:t>
            </a:r>
            <a:br>
              <a:rPr lang="cs-CZ" sz="1400" dirty="0"/>
            </a:br>
            <a:endParaRPr lang="en-US" sz="1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Směry vývoje</a:t>
            </a:r>
          </a:p>
        </p:txBody>
      </p:sp>
      <p:pic>
        <p:nvPicPr>
          <p:cNvPr id="4" name="Picture 3" descr="Snímek obrazovky 2019-06-11 v 16.31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7" y="3033262"/>
            <a:ext cx="8576975" cy="38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5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916832"/>
            <a:ext cx="8229600" cy="1008112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1800" dirty="0"/>
              <a:t>Úspěšný test v pásmu 80 GHz</a:t>
            </a:r>
            <a:br>
              <a:rPr lang="cs-CZ" sz="1800" dirty="0"/>
            </a:br>
            <a:r>
              <a:rPr lang="cs-CZ" sz="1800" dirty="0"/>
              <a:t>přes </a:t>
            </a:r>
            <a:r>
              <a:rPr lang="cs-CZ" sz="1800" b="1" dirty="0"/>
              <a:t>100 </a:t>
            </a:r>
            <a:r>
              <a:rPr lang="cs-CZ" sz="1800" b="1" dirty="0" err="1"/>
              <a:t>Gbps</a:t>
            </a:r>
            <a:r>
              <a:rPr lang="cs-CZ" sz="1800" b="1" dirty="0"/>
              <a:t> na 1,5 km</a:t>
            </a:r>
            <a:br>
              <a:rPr lang="cs-CZ" sz="1800" b="1" dirty="0"/>
            </a:br>
            <a:r>
              <a:rPr lang="cs-CZ" sz="1800" dirty="0"/>
              <a:t>8x8 MIMO na technologii Ericsson MINI-LINK 6352</a:t>
            </a:r>
            <a:endParaRPr lang="en-US" sz="18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Směry vývoje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80" y="2996952"/>
            <a:ext cx="8028384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0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916832"/>
            <a:ext cx="8229600" cy="1008112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1800" dirty="0"/>
              <a:t>Princip MIMO</a:t>
            </a:r>
            <a:br>
              <a:rPr lang="cs-CZ" sz="1800" dirty="0"/>
            </a:br>
            <a:r>
              <a:rPr lang="cs-CZ" sz="1800" dirty="0"/>
              <a:t> - Více vysílačů pracujících na stejné frekvenci ve stejné polarizaci</a:t>
            </a:r>
            <a:br>
              <a:rPr lang="cs-CZ" sz="1800" dirty="0"/>
            </a:br>
            <a:r>
              <a:rPr lang="cs-CZ" sz="1800" dirty="0"/>
              <a:t> - Vzájemné rušení je potlačeno na principu fázového posunu</a:t>
            </a:r>
            <a:br>
              <a:rPr lang="cs-CZ" sz="1800" dirty="0"/>
            </a:br>
            <a:r>
              <a:rPr lang="cs-CZ" sz="1800" dirty="0"/>
              <a:t> - Stanice A přijme rušivý signál s posunutou fází o přesně definovaný časový interval, který je daný rozdílnou vzdáleností jednotlivých antén = antény musí být od sebe vzdálené přesně definovanou  </a:t>
            </a:r>
            <a:endParaRPr lang="en-US" sz="18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Směry vývoje</a:t>
            </a:r>
          </a:p>
        </p:txBody>
      </p:sp>
      <p:pic>
        <p:nvPicPr>
          <p:cNvPr id="7" name="Picture 6" descr="BLSGwXzCYAATIP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98" y="3209032"/>
            <a:ext cx="662530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988840"/>
            <a:ext cx="7776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Helvetica"/>
              <a:cs typeface="Helvetica"/>
            </a:endParaRPr>
          </a:p>
          <a:p>
            <a:endParaRPr lang="cs-CZ" sz="2400" dirty="0">
              <a:latin typeface="Helvetica"/>
              <a:cs typeface="Helvetica"/>
            </a:endParaRPr>
          </a:p>
          <a:p>
            <a:endParaRPr lang="cs-CZ" sz="2400" dirty="0">
              <a:latin typeface="Helvetica"/>
              <a:cs typeface="Helvetica"/>
            </a:endParaRPr>
          </a:p>
          <a:p>
            <a:pPr algn="ctr"/>
            <a:r>
              <a:rPr lang="cs-CZ" sz="2400" dirty="0">
                <a:latin typeface="Helvetica"/>
                <a:cs typeface="Helvetica"/>
              </a:rPr>
              <a:t>Děkuji za pozornost. 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5100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916832"/>
            <a:ext cx="8229600" cy="4680520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2400" b="1" dirty="0"/>
              <a:t>Multiband </a:t>
            </a:r>
            <a:br>
              <a:rPr lang="cs-CZ" sz="2400" b="1" dirty="0"/>
            </a:br>
            <a:r>
              <a:rPr lang="cs-CZ" sz="2400" dirty="0"/>
              <a:t>spoje pro dosažení gigabitových kapacit s velkou dostupností i na vzdálenosti do 10 km a přijatelnými provozními náklady, 2+0 s 80 GHz</a:t>
            </a:r>
            <a:br>
              <a:rPr lang="cs-CZ" sz="2400" dirty="0"/>
            </a:br>
            <a:br>
              <a:rPr lang="cs-CZ" sz="2400" dirty="0"/>
            </a:br>
            <a:r>
              <a:rPr lang="cs-CZ" sz="2400" b="1" dirty="0"/>
              <a:t>Asymetričnost</a:t>
            </a:r>
            <a:br>
              <a:rPr lang="cs-CZ" sz="2400" b="1" dirty="0"/>
            </a:br>
            <a:r>
              <a:rPr lang="cs-CZ" sz="2400" dirty="0"/>
              <a:t>a její využití v praxi</a:t>
            </a:r>
            <a:br>
              <a:rPr lang="cs-CZ" sz="2400" dirty="0"/>
            </a:br>
            <a:br>
              <a:rPr lang="cs-CZ" sz="2400" dirty="0"/>
            </a:br>
            <a:r>
              <a:rPr lang="en-US" sz="2400" b="1" dirty="0" err="1"/>
              <a:t>Novinky</a:t>
            </a:r>
            <a:r>
              <a:rPr lang="en-US" sz="2400" b="1" dirty="0"/>
              <a:t> v MW a </a:t>
            </a:r>
            <a:r>
              <a:rPr lang="cs-CZ" sz="2400" b="1" dirty="0"/>
              <a:t>směry vývoje </a:t>
            </a:r>
            <a:br>
              <a:rPr lang="cs-CZ" sz="2400" b="1" dirty="0"/>
            </a:br>
            <a:br>
              <a:rPr lang="en-US" sz="2400" dirty="0"/>
            </a:br>
            <a:br>
              <a:rPr lang="en-US" sz="2400" dirty="0"/>
            </a:br>
            <a:endParaRPr lang="en-US" sz="2400" b="1" dirty="0"/>
          </a:p>
        </p:txBody>
      </p:sp>
      <p:sp>
        <p:nvSpPr>
          <p:cNvPr id="4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Trendy v MW spojích</a:t>
            </a:r>
          </a:p>
        </p:txBody>
      </p:sp>
    </p:spTree>
    <p:extLst>
      <p:ext uri="{BB962C8B-B14F-4D97-AF65-F5344CB8AC3E}">
        <p14:creationId xmlns:p14="http://schemas.microsoft.com/office/powerpoint/2010/main" val="95199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Multiband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9144000" cy="3392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44812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Helvetica"/>
                <a:cs typeface="Helvetica"/>
              </a:rPr>
              <a:t>Spojování</a:t>
            </a:r>
            <a:r>
              <a:rPr lang="en-US" sz="3200" dirty="0">
                <a:latin typeface="Helvetica"/>
                <a:cs typeface="Helvetica"/>
              </a:rPr>
              <a:t> </a:t>
            </a:r>
            <a:r>
              <a:rPr lang="en-US" sz="3200" dirty="0" err="1">
                <a:latin typeface="Helvetica"/>
                <a:cs typeface="Helvetica"/>
              </a:rPr>
              <a:t>více</a:t>
            </a:r>
            <a:r>
              <a:rPr lang="en-US" sz="3200" dirty="0">
                <a:latin typeface="Helvetica"/>
                <a:cs typeface="Helvetica"/>
              </a:rPr>
              <a:t> </a:t>
            </a:r>
            <a:r>
              <a:rPr lang="en-US" sz="3200" dirty="0" err="1">
                <a:latin typeface="Helvetica"/>
                <a:cs typeface="Helvetica"/>
              </a:rPr>
              <a:t>pásem</a:t>
            </a:r>
            <a:r>
              <a:rPr lang="en-US" sz="3200" dirty="0">
                <a:latin typeface="Helvetica"/>
                <a:cs typeface="Helvetica"/>
              </a:rPr>
              <a:t> do </a:t>
            </a:r>
            <a:r>
              <a:rPr lang="en-US" sz="3200" dirty="0" err="1">
                <a:latin typeface="Helvetica"/>
                <a:cs typeface="Helvetica"/>
              </a:rPr>
              <a:t>jedné</a:t>
            </a:r>
            <a:r>
              <a:rPr lang="en-US" sz="3200" dirty="0">
                <a:latin typeface="Helvetica"/>
                <a:cs typeface="Helvetica"/>
              </a:rPr>
              <a:t> </a:t>
            </a:r>
            <a:r>
              <a:rPr lang="en-US" sz="3200" dirty="0" err="1">
                <a:latin typeface="Helvetica"/>
                <a:cs typeface="Helvetica"/>
              </a:rPr>
              <a:t>trasy</a:t>
            </a:r>
            <a:endParaRPr lang="en-US" sz="3200" dirty="0">
              <a:latin typeface="Helvetica"/>
              <a:cs typeface="Helvetica"/>
            </a:endParaRPr>
          </a:p>
          <a:p>
            <a:pPr algn="ctr"/>
            <a:r>
              <a:rPr lang="en-US" sz="3200" dirty="0" err="1">
                <a:latin typeface="Helvetica"/>
                <a:cs typeface="Helvetica"/>
              </a:rPr>
              <a:t>Typicky</a:t>
            </a:r>
            <a:r>
              <a:rPr lang="en-US" sz="3200" dirty="0">
                <a:latin typeface="Helvetica"/>
                <a:cs typeface="Helvetica"/>
              </a:rPr>
              <a:t> 80 GHz + licensed band</a:t>
            </a:r>
          </a:p>
        </p:txBody>
      </p:sp>
    </p:spTree>
    <p:extLst>
      <p:ext uri="{BB962C8B-B14F-4D97-AF65-F5344CB8AC3E}">
        <p14:creationId xmlns:p14="http://schemas.microsoft.com/office/powerpoint/2010/main" val="302712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916832"/>
            <a:ext cx="5549296" cy="4680520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2400" b="1" dirty="0"/>
              <a:t>Multiband </a:t>
            </a:r>
            <a:br>
              <a:rPr lang="cs-CZ" sz="2400" b="1" dirty="0"/>
            </a:br>
            <a:r>
              <a:rPr lang="cs-CZ" sz="2400" dirty="0"/>
              <a:t>kombinuje výhody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- vysoké kapacity pásma 80 GHz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cs-CZ" sz="1800" dirty="0"/>
              <a:t>běžně dostupné technologie 10 </a:t>
            </a:r>
            <a:r>
              <a:rPr lang="cs-CZ" sz="1800" dirty="0" err="1"/>
              <a:t>Gbps</a:t>
            </a:r>
            <a:r>
              <a:rPr lang="cs-CZ" sz="1800" dirty="0"/>
              <a:t> s SFP+</a:t>
            </a:r>
            <a:br>
              <a:rPr lang="cs-CZ" sz="1800" dirty="0"/>
            </a:br>
            <a:br>
              <a:rPr lang="cs-CZ" sz="1800" dirty="0"/>
            </a:br>
            <a:r>
              <a:rPr lang="cs-CZ" sz="2400" dirty="0"/>
              <a:t>- vysoká dostupnost za deště u nižších pásem 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cs-CZ" sz="1800" dirty="0"/>
              <a:t>dobře plánovaná trasa s dostupností 99,999%</a:t>
            </a:r>
            <a:br>
              <a:rPr lang="cs-CZ" sz="1800" dirty="0"/>
            </a:br>
            <a:r>
              <a:rPr lang="cs-CZ" sz="1800" dirty="0"/>
              <a:t> 	(cca 5 minut nedostupnost).</a:t>
            </a:r>
            <a:br>
              <a:rPr lang="cs-CZ" sz="1800" dirty="0"/>
            </a:br>
            <a:br>
              <a:rPr lang="cs-CZ" sz="1800" dirty="0"/>
            </a:br>
            <a:r>
              <a:rPr lang="cs-CZ" sz="1800" dirty="0"/>
              <a:t>- </a:t>
            </a:r>
            <a:r>
              <a:rPr lang="cs-CZ" sz="2400" dirty="0"/>
              <a:t>Minimalizování TCO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cs-CZ" sz="1800" dirty="0"/>
              <a:t>snížení nákladů na HW a poplatků za kanál</a:t>
            </a:r>
            <a:endParaRPr lang="en-US" sz="180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Multiband</a:t>
            </a:r>
          </a:p>
        </p:txBody>
      </p:sp>
      <p:pic>
        <p:nvPicPr>
          <p:cNvPr id="3" name="Picture 2" descr="Snímek obrazovky 2019-06-08 v 13.26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20280"/>
            <a:ext cx="316835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0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916832"/>
            <a:ext cx="8229600" cy="2232248"/>
          </a:xfrm>
        </p:spPr>
        <p:txBody>
          <a:bodyPr>
            <a:noAutofit/>
          </a:bodyPr>
          <a:lstStyle/>
          <a:p>
            <a:pPr lvl="0" algn="l" defTabSz="531813"/>
            <a:br>
              <a:rPr lang="cs-CZ" sz="2400" dirty="0"/>
            </a:br>
            <a:r>
              <a:rPr lang="cs-CZ" sz="2400" b="1" dirty="0"/>
              <a:t>Provedení</a:t>
            </a:r>
            <a:br>
              <a:rPr lang="cs-CZ" sz="2400" b="1" dirty="0"/>
            </a:br>
            <a:r>
              <a:rPr lang="cs-CZ" sz="2400" dirty="0"/>
              <a:t>- 2+0</a:t>
            </a:r>
            <a:br>
              <a:rPr lang="cs-CZ" sz="2400" dirty="0"/>
            </a:br>
            <a:r>
              <a:rPr lang="cs-CZ" sz="2400" dirty="0"/>
              <a:t>- Link </a:t>
            </a:r>
            <a:r>
              <a:rPr lang="cs-CZ" sz="2400" dirty="0" err="1"/>
              <a:t>aggregation</a:t>
            </a:r>
            <a:r>
              <a:rPr lang="cs-CZ" sz="2400" dirty="0"/>
              <a:t> L1, L2</a:t>
            </a:r>
            <a:br>
              <a:rPr lang="cs-CZ" sz="2400" dirty="0"/>
            </a:br>
            <a:r>
              <a:rPr lang="cs-CZ" sz="2400" dirty="0"/>
              <a:t>- Více pásmové antény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Prioritizace</a:t>
            </a:r>
            <a:r>
              <a:rPr lang="cs-CZ" sz="2400" dirty="0"/>
              <a:t> provozu</a:t>
            </a:r>
            <a:endParaRPr lang="en-US" sz="2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Multiband</a:t>
            </a:r>
          </a:p>
        </p:txBody>
      </p:sp>
      <p:pic>
        <p:nvPicPr>
          <p:cNvPr id="3" name="Picture 2" descr="Snímek obrazovky 2019-06-08 v 10.37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45" y="2462229"/>
            <a:ext cx="3652939" cy="4437112"/>
          </a:xfrm>
          <a:prstGeom prst="rect">
            <a:avLst/>
          </a:prstGeom>
        </p:spPr>
      </p:pic>
      <p:pic>
        <p:nvPicPr>
          <p:cNvPr id="6" name="Picture 5" descr="Snímek obrazovky 2019-06-08 v 14.39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04" y="4509120"/>
            <a:ext cx="2698424" cy="21000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19872" y="4509120"/>
            <a:ext cx="920658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Multiband</a:t>
            </a:r>
          </a:p>
        </p:txBody>
      </p:sp>
      <p:pic>
        <p:nvPicPr>
          <p:cNvPr id="3" name="Picture 2" descr="Snímek obrazovky 2019-06-08 v 13.02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628800"/>
            <a:ext cx="2740984" cy="2592288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2400" dirty="0"/>
              <a:t>Výpočet dostupnosti</a:t>
            </a:r>
            <a:br>
              <a:rPr lang="cs-CZ" sz="2400" dirty="0"/>
            </a:br>
            <a:r>
              <a:rPr lang="cs-CZ" sz="2400" dirty="0"/>
              <a:t>10 km </a:t>
            </a:r>
            <a:br>
              <a:rPr lang="cs-CZ" sz="2400" dirty="0"/>
            </a:br>
            <a:r>
              <a:rPr lang="cs-CZ" sz="2400" dirty="0"/>
              <a:t>10 </a:t>
            </a:r>
            <a:r>
              <a:rPr lang="cs-CZ" sz="2400" dirty="0" err="1"/>
              <a:t>Gbps</a:t>
            </a:r>
            <a:br>
              <a:rPr lang="cs-CZ" sz="2400" dirty="0"/>
            </a:br>
            <a:r>
              <a:rPr lang="cs-CZ" sz="2400" dirty="0"/>
              <a:t>80 GHz + 18 GHz</a:t>
            </a:r>
            <a:endParaRPr lang="en-US" sz="2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Multiband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04126"/>
              </p:ext>
            </p:extLst>
          </p:nvPr>
        </p:nvGraphicFramePr>
        <p:xfrm>
          <a:off x="3707904" y="1556792"/>
          <a:ext cx="5328594" cy="5196422"/>
        </p:xfrm>
        <a:graphic>
          <a:graphicData uri="http://schemas.openxmlformats.org/drawingml/2006/table">
            <a:tbl>
              <a:tblPr/>
              <a:tblGrid>
                <a:gridCol w="112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Modulation Link 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Modulation Link 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Total Capacity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Availability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Unavailability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Mbps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%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min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302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99,99908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4,83552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99,99801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10,45944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604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99,99658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17,97552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704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99,99595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21,2868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882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99,9939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32,0616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1106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99,99167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43,78248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128QAM_std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1308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99,98756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65,38464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256QAM_std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1508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99,98139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97,81416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99,96951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160,25544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1710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99,95976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211,50144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2111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99,95054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259,96176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2191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99,94821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272,20824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2293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99,92742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381,48048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2572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99,91397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452,17368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99,89347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559,92168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3326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99,87544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654,68736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4686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99,8709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678,5496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99,80971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1000,16424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5272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99,78952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1106,28288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7507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99,7565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1279,836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7577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99,70712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1539,37728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8937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99,65868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1793,97792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10297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99,40232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3141,40608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6" name="Picture 5" descr="Snímek obrazovky 2019-06-08 v 14.39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4" y="4653136"/>
            <a:ext cx="2698424" cy="21000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3768" y="4665365"/>
            <a:ext cx="920658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1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628800"/>
            <a:ext cx="2740984" cy="2592288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2400" dirty="0"/>
              <a:t>Výpočet dostupnosti</a:t>
            </a:r>
            <a:br>
              <a:rPr lang="cs-CZ" sz="2400" dirty="0"/>
            </a:br>
            <a:r>
              <a:rPr lang="cs-CZ" sz="2400" dirty="0"/>
              <a:t>10 km </a:t>
            </a:r>
            <a:br>
              <a:rPr lang="cs-CZ" sz="2400" dirty="0"/>
            </a:br>
            <a:r>
              <a:rPr lang="cs-CZ" sz="2400" dirty="0"/>
              <a:t>10 </a:t>
            </a:r>
            <a:r>
              <a:rPr lang="cs-CZ" sz="2400" dirty="0" err="1"/>
              <a:t>Gbps</a:t>
            </a:r>
            <a:br>
              <a:rPr lang="cs-CZ" sz="2400" dirty="0"/>
            </a:br>
            <a:r>
              <a:rPr lang="cs-CZ" sz="2400" dirty="0"/>
              <a:t>80 GHz + 18 GHz</a:t>
            </a:r>
            <a:endParaRPr lang="en-US" sz="2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Multiband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84203"/>
              </p:ext>
            </p:extLst>
          </p:nvPr>
        </p:nvGraphicFramePr>
        <p:xfrm>
          <a:off x="3707904" y="1556792"/>
          <a:ext cx="5328594" cy="5288759"/>
        </p:xfrm>
        <a:graphic>
          <a:graphicData uri="http://schemas.openxmlformats.org/drawingml/2006/table">
            <a:tbl>
              <a:tblPr/>
              <a:tblGrid>
                <a:gridCol w="112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Modulation Link 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Modulation Link 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Total Capacity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Availability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Unavailability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Mbps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%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min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98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4QAM_strong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302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99,99908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4,83552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99,99801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10,45944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604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99,99658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17,97552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704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99,99595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21,2868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882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99,9939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32,0616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1106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99,99167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43,78248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128QAM_std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1308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99,98756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65,38464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256QAM_std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1508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99,98139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97,81416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99,96951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160,25544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1710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99,95976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211,50144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2111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99,95054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259,96176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2191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99,94821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272,20824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2293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99,92742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381,48048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2572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99,91397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452,17368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99,89347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559,92168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3326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99,87544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654,68736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4686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99,8709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678,5496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99,80971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1000,16424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5272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99,78952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1106,28288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7507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99,7565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1279,836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7577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99,70712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1539,37728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8937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99,65868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1793,97792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10297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99,40232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3141,40608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6" name="Picture 5" descr="Snímek obrazovky 2019-06-08 v 14.39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4" y="4653136"/>
            <a:ext cx="2698424" cy="21000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3768" y="4665365"/>
            <a:ext cx="920658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0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880" y="1628800"/>
            <a:ext cx="2740984" cy="2592288"/>
          </a:xfrm>
        </p:spPr>
        <p:txBody>
          <a:bodyPr>
            <a:noAutofit/>
          </a:bodyPr>
          <a:lstStyle/>
          <a:p>
            <a:pPr lvl="0" algn="l" defTabSz="531813"/>
            <a:r>
              <a:rPr lang="cs-CZ" sz="2400" dirty="0"/>
              <a:t>Výpočet dostupnosti</a:t>
            </a:r>
            <a:br>
              <a:rPr lang="cs-CZ" sz="2400" dirty="0"/>
            </a:br>
            <a:r>
              <a:rPr lang="cs-CZ" sz="2400" dirty="0"/>
              <a:t>10 km </a:t>
            </a:r>
            <a:br>
              <a:rPr lang="cs-CZ" sz="2400" dirty="0"/>
            </a:br>
            <a:r>
              <a:rPr lang="cs-CZ" sz="2400" dirty="0"/>
              <a:t>10 </a:t>
            </a:r>
            <a:r>
              <a:rPr lang="cs-CZ" sz="2400" dirty="0" err="1"/>
              <a:t>Gbps</a:t>
            </a:r>
            <a:br>
              <a:rPr lang="cs-CZ" sz="2400" dirty="0"/>
            </a:br>
            <a:r>
              <a:rPr lang="cs-CZ" sz="2400" dirty="0"/>
              <a:t>80 GHz + 18 GHz</a:t>
            </a:r>
            <a:endParaRPr lang="en-US" sz="2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C91DE31-068C-DC44-8A5B-9225FB48CB82}"/>
              </a:ext>
            </a:extLst>
          </p:cNvPr>
          <p:cNvSpPr txBox="1">
            <a:spLocks/>
          </p:cNvSpPr>
          <p:nvPr/>
        </p:nvSpPr>
        <p:spPr>
          <a:xfrm>
            <a:off x="4067944" y="446807"/>
            <a:ext cx="4768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cs-CZ" sz="3600" dirty="0"/>
              <a:t>Multiband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38142"/>
              </p:ext>
            </p:extLst>
          </p:nvPr>
        </p:nvGraphicFramePr>
        <p:xfrm>
          <a:off x="3707904" y="1556792"/>
          <a:ext cx="5328594" cy="5288759"/>
        </p:xfrm>
        <a:graphic>
          <a:graphicData uri="http://schemas.openxmlformats.org/drawingml/2006/table">
            <a:tbl>
              <a:tblPr/>
              <a:tblGrid>
                <a:gridCol w="112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Modulation Link 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Modulation Link 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Total Capacity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Availability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Unavailability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Mbps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%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min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302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99,99908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4,83552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99,99801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10,45944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604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99,99658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17,97552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704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99,99595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21,2868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882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99,9939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32,0616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6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64QAM_std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1106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99,99167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43,78248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128QAM_std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1308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99,98756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65,38464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256QAM_std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1508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99,98139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97,81416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99,96951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160,25544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-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1710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99,95976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211,50144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512QAM_light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2111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99,95054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259,96176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2191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99,94821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272,20824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2293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99,92742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381,48048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BPSK_2_std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2572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99,91397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452,17368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1024QAM_light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99,89347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559,92168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BPSK_std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3326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99,87544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654,68736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4686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99,8709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678,5496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5172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99,80971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1000,16424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16QAM_strong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5272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99,78952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1106,28288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2048QAM_light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7507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99,7565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1279,836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7577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99,70712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1539,37728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32QAM_std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8937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99,65868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1793,97792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64QAM_std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4096QAM_std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10297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 Neue"/>
                        </a:rPr>
                        <a:t>99,40232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3141,40608</a:t>
                      </a: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246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477" marR="10477" marT="10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6" name="Picture 5" descr="Snímek obrazovky 2019-06-08 v 14.39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4" y="4653136"/>
            <a:ext cx="2698424" cy="21000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3768" y="4665365"/>
            <a:ext cx="920658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162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e3" id="{5E154A9D-25D3-0A48-A14E-873ACEC330B1}" vid="{6469A7B0-C02A-3F4F-89B2-010108972E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5001</TotalTime>
  <Words>928</Words>
  <Application>Microsoft Office PowerPoint</Application>
  <PresentationFormat>Předvádění na obrazovce (4:3)</PresentationFormat>
  <Paragraphs>528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Helvetica Neue</vt:lpstr>
      <vt:lpstr>Default Theme</vt:lpstr>
      <vt:lpstr>Trendy v MW spojích</vt:lpstr>
      <vt:lpstr>Multiband  spoje pro dosažení gigabitových kapacit s velkou dostupností i na vzdálenosti do 10 km a přijatelnými provozními náklady, 2+0 s 80 GHz  Asymetričnost a její využití v praxi  Novinky v MW a směry vývoje    </vt:lpstr>
      <vt:lpstr>Prezentace aplikace PowerPoint</vt:lpstr>
      <vt:lpstr>Multiband  kombinuje výhody  - vysoké kapacity pásma 80 GHz  běžně dostupné technologie 10 Gbps s SFP+  - vysoká dostupnost za deště u nižších pásem   dobře plánovaná trasa s dostupností 99,999%   (cca 5 minut nedostupnost).  - Minimalizování TCO  snížení nákladů na HW a poplatků za kanál</vt:lpstr>
      <vt:lpstr> Provedení - 2+0 - Link aggregation L1, L2 - Více pásmové antény - Prioritizace provozu</vt:lpstr>
      <vt:lpstr>Prezentace aplikace PowerPoint</vt:lpstr>
      <vt:lpstr>Výpočet dostupnosti 10 km  10 Gbps 80 GHz + 18 GHz</vt:lpstr>
      <vt:lpstr>Výpočet dostupnosti 10 km  10 Gbps 80 GHz + 18 GHz</vt:lpstr>
      <vt:lpstr>Výpočet dostupnosti 10 km  10 Gbps 80 GHz + 18 GHz</vt:lpstr>
      <vt:lpstr>Výpočet dostupnosti 10 km  10 Gbps 80 GHz + 18 GHz</vt:lpstr>
      <vt:lpstr>Efektivita využití volných pásem 17 a 24 GHz</vt:lpstr>
      <vt:lpstr>Legislativa  - Nedotační podpora vysokorychlostního internetu - snížení licenčních poplatků pro vysokokapacitní spoje  od 1.9.2018 došlo ke snížení poplatků u kanálů 56MHz+ o 30%. V Pásmu 42 GHz dokonce o 50%  - Evropská harmonizace pásma 60 GHz  - Konzultace ohledně 56 MHz kanálů v pásmu 10 GHz aktuálně v Akčním plánu Vlády – REJJA  - Rozšíření kanálu z 28 na 56 MHz v pásmech 13, 23 GHz - Rozšíření kanálu z 40 na 80 MHz v pásmu 6U </vt:lpstr>
      <vt:lpstr>Široké kanály – licencované pásma do 112 - 224 MHz CEPT WG SE19  Vysoké modulace – již běžně dostupné 4096 QAM XPIC – potlačení rušení mezi polarizacemi (využití V i H polarizace na jedná frekvenci MIMO – multi-anténní přenos a vícecestné šíření Multiband – slučování více pásem Nová pásma – nad 80 GHz (plánováno jako VO)</vt:lpstr>
      <vt:lpstr>Nová pásma – nad 80 GHz  - útlum atmosférou obdobný jako v pásmu 80 GHz  - 120 GHz 0,7 dB/km  - 240 GHz 3 dBm/km  - (60 GHz 15 dB/km </vt:lpstr>
      <vt:lpstr>Úspěšný test v pásmu 80 GHz přes 100 Gbps na 1,5 km 8x8 MIMO na technologii Ericsson MINI-LINK 6352</vt:lpstr>
      <vt:lpstr>Princip MIMO  - Více vysílačů pracujících na stejné frekvenci ve stejné polarizaci  - Vzájemné rušení je potlačeno na principu fázového posunu  - Stanice A přijme rušivý signál s posunutou fází o přesně definovaný časový interval, který je daný rozdílnou vzdáleností jednotlivých antén = antény musí být od sebe vzdálené přesně definovanou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Jakub Rejzek</cp:lastModifiedBy>
  <cp:revision>57</cp:revision>
  <cp:lastPrinted>2019-06-10T09:59:12Z</cp:lastPrinted>
  <dcterms:created xsi:type="dcterms:W3CDTF">2019-06-06T14:27:32Z</dcterms:created>
  <dcterms:modified xsi:type="dcterms:W3CDTF">2019-06-13T05:55:05Z</dcterms:modified>
</cp:coreProperties>
</file>