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320" r:id="rId3"/>
    <p:sldId id="323" r:id="rId4"/>
    <p:sldId id="322" r:id="rId5"/>
    <p:sldId id="318" r:id="rId6"/>
    <p:sldId id="325" r:id="rId7"/>
    <p:sldId id="326" r:id="rId8"/>
    <p:sldId id="329" r:id="rId9"/>
    <p:sldId id="330" r:id="rId10"/>
    <p:sldId id="286" r:id="rId11"/>
    <p:sldId id="331" r:id="rId12"/>
    <p:sldId id="332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97CA8-6DF4-4AF5-801D-C363AF062DD6}" v="91" dt="2019-06-12T06:36:45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0376" autoAdjust="0"/>
  </p:normalViewPr>
  <p:slideViewPr>
    <p:cSldViewPr snapToGrid="0">
      <p:cViewPr varScale="1">
        <p:scale>
          <a:sx n="91" d="100"/>
          <a:sy n="91" d="100"/>
        </p:scale>
        <p:origin x="12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2AE33-AE79-4E7A-9B58-7A56E56B260F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54717-F7C4-4472-9A70-AFF9B0E37A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47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doceo/document/A-8-2017-0318_C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vnictp.cz/dotaznik-k-vhcn-zadost-o-pripominkovani-navrhu-dotazniku-zodpovezeni-vybranych-otazek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doceo/document/A-8-2017-0318_CS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vnictp.cz/dotaznik-k-vhcn-zadost-o-pripominkovani-navrhu-dotazniku-zodpovezeni-vybranych-otazek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doceo/document/A-8-2017-0318_CS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vnictp.cz/dotaznik-k-vhcn-zadost-o-pripominkovani-navrhu-dotazniku-zodpovezeni-vybranych-otazek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Dobrý den,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snad Vás neruším někde na dovolené. Dostal jsem v redakci zadání napsat o trendech v gamingu a souvisí to i s rychlostí připojení. Přiznám se, že nemám úplně čas se teď probírat záznamem našeho nedávného rozhovoru, tak to zkouším touhle formou.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Očekává se, že se hry začnou ve velkém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streamovat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Google uvádí, že by pro to měl stačit cca 30 Mbit/s. Kolik procent české populace zhruba na takové připojení dosáhne?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her s rozlišením ve 4K se čeká velká spotřeba dat až v řádech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terabajtů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Předpokládám, že současné sítě to asi ještě neutáhnou, ale co mobilní 5G, případně příští fixní sítě? Obecně: máte odhad, kdy budou sítě dostatečně robustní proto, aby zvládly ve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velkjém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streamováno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her?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odpovědi prosím v průběhu středy nebo si ještě můžeme zavolat. Předem díky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 Úšela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otázku, kolik procent populace na takové připojení dosáhne, pokud bude takové připojení chtít, nemám úplně exaktní odpověď. Rozhodně absolutní většina obyvatel nemá s rychlostí 30 Mbps problém, protože ve místech s velkou koncentrací lidí si můžete vybírat z několika technologií a poskytovatelů. Stačí zvolit a zaplatit. 30 Mbps je celkem běžná rychlost na xDSL, HFC kabelových sítích, fixní LTE. I pro WiFi to není žádná velká meta. Momentálně z jedné takové přípojky píšu (40/10Mbps). 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 to budete brát plošně, je to horší. Máme většinu obcí malých, skoro polovina malých obcích je do 500 obyvatel (ČSÚ). V některých malých obcích to může být problém, dost to závisí na vzdálenosti od centra a geografické poloze.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pohledu trhu gamingu je Česká republika naprosto normální, standardní země EU.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Terabytové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hry mobilní 5G sítě neunesou. Potřebují fixní sítě (VHCN) založené na blízkosti optického vlákna. Žádné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mobilní rádiové sítě v příštích dvaceti letech nebudou stavěné na přenosy v řádech TB u většího počtu domácích klientů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Celé to s 5G je velké technické nedorozumění. Sice mají rychlou radiovou vrstvu, ale připojovat se budou na stejnou síť jako LTE. Tedy většinou s radiovým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backhaulem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Vezměte si nesmyslnost představy, že lidé strpí vysílač s vysokým výkonem v každé ulici, aby to bylo matematicky možné. I kdyby to zaplatil štědrý strýček z Bruselu. Nějaký typ FUP bude i na 5G, i když v řádu například 300 GB.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Přikládám data z pevné 4G LTE+ sítě. Nad 1TB dat nyní čerpá 1,28% připojených domácností.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Navíc sítěmi 5G označujeme typicky technologii s určitými vlastnostmi, celkem jistě existuje 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5G fixní síť. Aby se to nepletlo, máme nový termín: Fixní síť VHCN je cokoliv (klidně i rádiová poslední míle), která má navržený počet klientů, vypočtenou zátěž a kapacitní backhaul.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VHCN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sítě jsou sítěmi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 velmi vysokou kapacitou se podle čl. 2 odst. 2 Kodexu rozumí 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buď síť elektronických komunikací, která zcela sestává z optických prvků přinejmenším do rozvodného bodu v obslužném místě, nebo síť elektronických komunikací, která je schopna za obvyklých podmínek v době špičky dosahovat podobné výkonnosti, pokud jde o dostupnou šířku pásma pro </a:t>
            </a:r>
            <a:r>
              <a:rPr lang="cs-CZ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downlink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</a:t>
            </a:r>
            <a:r>
              <a:rPr lang="cs-CZ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uplink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odolnost, parametry související s chybovostí a latenci a její kolísání. Výkonnost sítě lze považovat za podobnou bez ohledu na to, zda se vnímání ze strany koncového uživatele liší kvůli odlišným vlastnostem vyplývajícím z podstaty média, kterým je síť nakonec spojena s koncovým bodem sítě.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5G v mobilech je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marketingJ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787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Dobrý den,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snad Vás neruším někde na dovolené. Dostal jsem v redakci zadání napsat o trendech v gamingu a souvisí to i s rychlostí připojení. Přiznám se, že nemám úplně čas se teď probírat záznamem našeho nedávného rozhovoru, tak to zkouším touhle formou.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Očekává se, že se hry začnou ve velkém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streamovat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Google uvádí, že by pro to měl stačit cca 30 Mbit/s. Kolik procent české populace zhruba na takové připojení dosáhne?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her s rozlišením ve 4K se čeká velká spotřeba dat až v řádech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terabajtů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Předpokládám, že současné sítě to asi ještě neutáhnou, ale co mobilní 5G, případně příští fixní sítě? Obecně: máte odhad, kdy budou sítě dostatečně robustní proto, aby zvládly ve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velkjém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streamováno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her?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odpovědi prosím v průběhu středy nebo si ještě můžeme zavolat. Předem díky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 Úšela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otázku, kolik procent populace na takové připojení dosáhne, pokud bude takové připojení chtít, nemám úplně exaktní odpověď. Rozhodně absolutní většina obyvatel nemá s rychlostí 30 Mbps problém, protože ve místech s velkou koncentrací lidí si můžete vybírat z několika technologií a poskytovatelů. Stačí zvolit a zaplatit. 30 Mbps je celkem běžná rychlost na xDSL, HFC kabelových sítích, fixní LTE. I pro WiFi to není žádná velká meta. Momentálně z jedné takové přípojky píšu (40/10Mbps). 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 to budete brát plošně, je to horší. Máme většinu obcí malých, skoro polovina malých obcích je do 500 obyvatel (ČSÚ). V některých malých obcích to může být problém, dost to závisí na vzdálenosti od centra a geografické poloze.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pohledu trhu gamingu je Česká republika naprosto normální, standardní země EU.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Terabytové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hry mobilní 5G sítě neunesou. Potřebují fixní sítě (VHCN) založené na blízkosti optického vlákna. Žádné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mobilní rádiové sítě v příštích dvaceti letech nebudou stavěné na přenosy v řádech TB u většího počtu domácích klientů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Celé to s 5G je velké technické nedorozumění. Sice mají rychlou radiovou vrstvu, ale připojovat se budou na stejnou síť jako LTE. Tedy většinou s radiovým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backhaulem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Vezměte si nesmyslnost představy, že lidé strpí vysílač s vysokým výkonem v každé ulici, aby to bylo matematicky možné. I kdyby to zaplatil štědrý strýček z Bruselu. Nějaký typ FUP bude i na 5G, i když v řádu například 300 GB.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Přikládám data z pevné 4G LTE+ sítě. Nad 1TB dat nyní čerpá 1,28% připojených domácností.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Navíc sítěmi 5G označujeme typicky technologii s určitými vlastnostmi, celkem jistě existuje 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5G fixní síť. Aby se to nepletlo, máme nový termín: Fixní síť VHCN je cokoliv (klidně i rádiová poslední míle), která má navržený počet klientů, vypočtenou zátěž a kapacitní backhaul.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VHCN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sítě jsou sítěmi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 velmi vysokou kapacitou se podle čl. 2 odst. 2 Kodexu rozumí 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buď síť elektronických komunikací, která zcela sestává z optických prvků přinejmenším do rozvodného bodu v obslužném místě, nebo síť elektronických komunikací, která je schopna za obvyklých podmínek v době špičky dosahovat podobné výkonnosti, pokud jde o dostupnou šířku pásma pro </a:t>
            </a:r>
            <a:r>
              <a:rPr lang="cs-CZ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downlink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</a:t>
            </a:r>
            <a:r>
              <a:rPr lang="cs-CZ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uplink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odolnost, parametry související s chybovostí a latenci a její kolísání. Výkonnost sítě lze považovat za podobnou bez ohledu na to, zda se vnímání ze strany koncového uživatele liší kvůli odlišným vlastnostem vyplývajícím z podstaty média, kterým je síť nakonec spojena s koncovým bodem sítě.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5G v mobilech je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marketingJ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815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Dobrý den,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snad Vás neruším někde na dovolené. Dostal jsem v redakci zadání napsat o trendech v gamingu a souvisí to i s rychlostí připojení. Přiznám se, že nemám úplně čas se teď probírat záznamem našeho nedávného rozhovoru, tak to zkouším touhle formou.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Očekává se, že se hry začnou ve velkém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streamovat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Google uvádí, že by pro to měl stačit cca 30 Mbit/s. Kolik procent české populace zhruba na takové připojení dosáhne?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her s rozlišením ve 4K se čeká velká spotřeba dat až v řádech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terabajtů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Předpokládám, že současné sítě to asi ještě neutáhnou, ale co mobilní 5G, případně příští fixní sítě? Obecně: máte odhad, kdy budou sítě dostatečně robustní proto, aby zvládly ve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velkjém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streamováno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her?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odpovědi prosím v průběhu středy nebo si ještě můžeme zavolat. Předem díky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 Úšela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otázku, kolik procent populace na takové připojení dosáhne, pokud bude takové připojení chtít, nemám úplně exaktní odpověď. Rozhodně absolutní většina obyvatel nemá s rychlostí 30 Mbps problém, protože ve místech s velkou koncentrací lidí si můžete vybírat z několika technologií a poskytovatelů. Stačí zvolit a zaplatit. 30 Mbps je celkem běžná rychlost na xDSL, HFC kabelových sítích, fixní LTE. I pro WiFi to není žádná velká meta. Momentálně z jedné takové přípojky píšu (40/10Mbps). 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 to budete brát plošně, je to horší. Máme většinu obcí malých, skoro polovina malých obcích je do 500 obyvatel (ČSÚ). V některých malých obcích to může být problém, dost to závisí na vzdálenosti od centra a geografické poloze.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pohledu trhu gamingu je Česká republika naprosto normální, standardní země EU.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Terabytové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hry mobilní 5G sítě neunesou. Potřebují fixní sítě (VHCN) založené na blízkosti optického vlákna. Žádné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mobilní rádiové sítě v příštích dvaceti letech nebudou stavěné na přenosy v řádech TB u většího počtu domácích klientů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Celé to s 5G je velké technické nedorozumění. Sice mají rychlou radiovou vrstvu, ale připojovat se budou na stejnou síť jako LTE. Tedy většinou s radiovým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backhaulem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Vezměte si nesmyslnost představy, že lidé strpí vysílač s vysokým výkonem v každé ulici, aby to bylo matematicky možné. I kdyby to zaplatil štědrý strýček z Bruselu. Nějaký typ FUP bude i na 5G, i když v řádu například 300 GB.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Přikládám data z pevné 4G LTE+ sítě. Nad 1TB dat nyní čerpá 1,28% připojených domácností.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Navíc sítěmi 5G označujeme typicky technologii s určitými vlastnostmi, celkem jistě existuje 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5G fixní síť. Aby se to nepletlo, máme nový termín: Fixní síť VHCN je cokoliv (klidně i rádiová poslední míle), která má navržený počet klientů, vypočtenou zátěž a kapacitní backhaul.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VHCN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sítě jsou sítěmi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 velmi vysokou kapacitou se podle čl. 2 odst. 2 Kodexu rozumí 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buď síť elektronických komunikací, která zcela sestává z optických prvků přinejmenším do rozvodného bodu v obslužném místě, nebo síť elektronických komunikací, která je schopna za obvyklých podmínek v době špičky dosahovat podobné výkonnosti, pokud jde o dostupnou šířku pásma pro </a:t>
            </a:r>
            <a:r>
              <a:rPr lang="cs-CZ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downlink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</a:t>
            </a:r>
            <a:r>
              <a:rPr lang="cs-CZ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uplink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odolnost, parametry související s chybovostí a latenci a její kolísání. Výkonnost sítě lze považovat za podobnou bez ohledu na to, zda se vnímání ze strany koncového uživatele liší kvůli odlišným vlastnostem vyplývajícím z podstaty média, kterým je síť nakonec spojena s koncovým bodem sítě.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5G v mobilech je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marketingJ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60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7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91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22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411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0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500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165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4717-F7C4-4472-9A70-AFF9B0E37AC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51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83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57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81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01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58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08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83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91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17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82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EF-F809-4388-B7BC-09647C4E90A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79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58EF-F809-4388-B7BC-09647C4E90A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A64EC-1A0E-448A-B719-7B19D939034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extovéPole 4"/>
          <p:cNvSpPr txBox="1"/>
          <p:nvPr userDrawn="1"/>
        </p:nvSpPr>
        <p:spPr>
          <a:xfrm>
            <a:off x="11913793" y="0"/>
            <a:ext cx="278207" cy="689521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313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evroinstitut.cz/data/telco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vnictp.cz/dotaznik-k-vhcn-zadost-o-pripominkovani-navrhu-dotazniku-zodpovezeni-vybranych-otaze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uroparl.europa.eu/doceo/document/A-8-2017-0318_CS.html" TargetMode="External"/><Relationship Id="rId5" Type="http://schemas.openxmlformats.org/officeDocument/2006/relationships/hyperlink" Target="https://www.vnictp.cz/comments-berec-guidelines-very-high-capacity-networks-vnictp-zs" TargetMode="External"/><Relationship Id="rId4" Type="http://schemas.openxmlformats.org/officeDocument/2006/relationships/hyperlink" Target="https://www.vnictp.cz/evropsky-kodex-pro-elektronicke-komunikace-narizeni-bere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codocdb.dk/document/10170" TargetMode="External"/><Relationship Id="rId5" Type="http://schemas.openxmlformats.org/officeDocument/2006/relationships/hyperlink" Target="https://cept.org/Documents/wg-fm/51741/fm-19-127_input-on-57-71-ghz-band-in-annex-3-of-erc-rec-70-03-uk" TargetMode="External"/><Relationship Id="rId4" Type="http://schemas.openxmlformats.org/officeDocument/2006/relationships/hyperlink" Target="https://www.ecodocdb.dk/document/821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ctaportal.com/ecta-conferences/2018/hom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gnitenet.com/wireless-backhaul/metrolinq-one-6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1529" y="382653"/>
            <a:ext cx="10655559" cy="2593911"/>
          </a:xfrm>
        </p:spPr>
        <p:txBody>
          <a:bodyPr>
            <a:noAutofit/>
          </a:bodyPr>
          <a:lstStyle/>
          <a:p>
            <a:r>
              <a:rPr lang="cs-CZ" b="1" dirty="0"/>
              <a:t>Co to vlastně znamená 5G síť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21690" y="4697670"/>
            <a:ext cx="2873828" cy="695424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cs-CZ" dirty="0"/>
              <a:t>						</a:t>
            </a:r>
            <a:r>
              <a:rPr lang="cs-CZ" sz="9600" dirty="0"/>
              <a:t>Jakub Rejzek</a:t>
            </a:r>
            <a:endParaRPr lang="cs-CZ" dirty="0"/>
          </a:p>
          <a:p>
            <a:pPr algn="r"/>
            <a:r>
              <a:rPr lang="cs-CZ" dirty="0"/>
              <a:t>						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924414" y="-37214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4" y="5988308"/>
            <a:ext cx="20383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7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/>
              <a:t>						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23170" y="1103625"/>
            <a:ext cx="106955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K dalším bodům diskuze. </a:t>
            </a:r>
          </a:p>
          <a:p>
            <a:endParaRPr lang="cs-CZ" sz="2200" b="1" dirty="0"/>
          </a:p>
          <a:p>
            <a:r>
              <a:rPr lang="cs-CZ" dirty="0"/>
              <a:t>U her s rozlišením ve 4K se čeká velká spotřeba dat až v řádech </a:t>
            </a:r>
            <a:r>
              <a:rPr lang="cs-CZ" dirty="0" err="1"/>
              <a:t>terabajtů</a:t>
            </a:r>
            <a:r>
              <a:rPr lang="cs-CZ" dirty="0"/>
              <a:t>. Předpokládám, že současné sítě to asi ještě neutáhnou, ale co mobilní 5G, ty budou řešení? </a:t>
            </a:r>
            <a:endParaRPr lang="cs-CZ" sz="2200" b="1" dirty="0"/>
          </a:p>
          <a:p>
            <a:pPr marL="342900" indent="-342900">
              <a:buFontTx/>
              <a:buChar char="-"/>
            </a:pPr>
            <a:endParaRPr lang="cs-CZ" sz="2200" dirty="0"/>
          </a:p>
          <a:p>
            <a:pPr marL="342900" indent="-342900">
              <a:buFontTx/>
              <a:buChar char="-"/>
            </a:pPr>
            <a:endParaRPr lang="cs-CZ" sz="2200" dirty="0"/>
          </a:p>
          <a:p>
            <a:pPr marL="342900" indent="-342900">
              <a:buFontTx/>
              <a:buChar char="-"/>
            </a:pPr>
            <a:endParaRPr lang="cs-CZ" sz="2200" dirty="0"/>
          </a:p>
          <a:p>
            <a:pPr marL="342900" indent="-342900">
              <a:buFontTx/>
              <a:buChar char="-"/>
            </a:pPr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pPr algn="r"/>
            <a:r>
              <a:rPr lang="cs-CZ" sz="2200" b="1" dirty="0"/>
              <a:t>jakub.rejzek@vnictp.cz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8" name="Obrázek 1" descr="image001">
            <a:extLst>
              <a:ext uri="{FF2B5EF4-FFF2-40B4-BE49-F238E27FC236}">
                <a16:creationId xmlns:a16="http://schemas.microsoft.com/office/drawing/2014/main" id="{9594DB17-25AF-4832-BD1A-54271DD41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795041"/>
            <a:ext cx="50673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52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48209" y="1109048"/>
            <a:ext cx="106955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K dalším bodům diskuze. </a:t>
            </a:r>
          </a:p>
          <a:p>
            <a:pPr marL="342900" indent="-342900">
              <a:buFontTx/>
              <a:buChar char="-"/>
            </a:pPr>
            <a:endParaRPr lang="cs-CZ" sz="2200" dirty="0"/>
          </a:p>
          <a:p>
            <a:r>
              <a:rPr lang="cs-CZ" b="1" dirty="0"/>
              <a:t>Technologicko-obchodní a marketingové využití nových technologií: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Analýza současného chování konkurence ze strany mobilních operátorů na trhu.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penetrační ceny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Velkoobchodní nabídka v síti 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T-mobile</a:t>
            </a:r>
            <a:r>
              <a:rPr lang="cs-CZ" dirty="0"/>
              <a:t> a jejich aktivity </a:t>
            </a:r>
            <a:r>
              <a:rPr lang="cs-CZ" dirty="0">
                <a:hlinkClick r:id="rId3"/>
              </a:rPr>
              <a:t>https://cevroinstitut.cz/data/telco.pdf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T-mobile</a:t>
            </a:r>
            <a:r>
              <a:rPr lang="cs-CZ" dirty="0"/>
              <a:t> nemá 3,7 GHz, pevnou službu realizuje ve 2 600MHz TDD a FDD – rychlosti až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Omezení vlastností LTE 4G+ - počet zákazníků na sektor, vlastnosti AŽ, garantované EDGE</a:t>
            </a:r>
          </a:p>
          <a:p>
            <a:pPr lvl="1"/>
            <a:endParaRPr lang="cs-CZ" dirty="0"/>
          </a:p>
          <a:p>
            <a:endParaRPr lang="cs-CZ" dirty="0"/>
          </a:p>
          <a:p>
            <a:r>
              <a:rPr lang="cs-CZ" dirty="0"/>
              <a:t>Diskuze nad komunikací ve firmě a směrem k zákazníkovi.</a:t>
            </a:r>
          </a:p>
          <a:p>
            <a:endParaRPr lang="cs-CZ" sz="2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73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09773" y="2780193"/>
            <a:ext cx="2972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Děkujeme za pozornost</a:t>
            </a:r>
            <a:endParaRPr lang="cs-CZ" dirty="0"/>
          </a:p>
          <a:p>
            <a:endParaRPr lang="cs-CZ" sz="2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882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0941" y="182144"/>
            <a:ext cx="11570117" cy="667398"/>
          </a:xfrm>
        </p:spPr>
        <p:txBody>
          <a:bodyPr>
            <a:noAutofit/>
          </a:bodyPr>
          <a:lstStyle/>
          <a:p>
            <a:br>
              <a:rPr lang="cs-CZ" sz="3200" dirty="0">
                <a:latin typeface="+mn-lt"/>
              </a:rPr>
            </a:br>
            <a:br>
              <a:rPr lang="cs-CZ" sz="3200" dirty="0">
                <a:latin typeface="+mn-lt"/>
              </a:rPr>
            </a:br>
            <a:br>
              <a:rPr lang="cs-CZ" sz="3200" dirty="0">
                <a:latin typeface="+mn-lt"/>
              </a:rPr>
            </a:br>
            <a:br>
              <a:rPr lang="cs-CZ" sz="3200" dirty="0">
                <a:latin typeface="+mn-lt"/>
              </a:rPr>
            </a:br>
            <a:r>
              <a:rPr lang="cs-CZ" sz="4000" b="1" dirty="0">
                <a:latin typeface="+mn-lt"/>
              </a:rPr>
              <a:t>Nový pohled na regulaci telekomunikacích v EU?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56" y="6168908"/>
            <a:ext cx="1324489" cy="4951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2455" y="929893"/>
            <a:ext cx="10996526" cy="50783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s-CZ" b="1" dirty="0"/>
              <a:t>V EU dvě zásadní události pro telekomunikace: </a:t>
            </a:r>
          </a:p>
          <a:p>
            <a:endParaRPr lang="cs-CZ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Směrnice evropského parlamentu a Rady (EU) 2018/1972 z 11.12.2018, kterou se stanoví </a:t>
            </a:r>
          </a:p>
          <a:p>
            <a:pPr lvl="1"/>
            <a:r>
              <a:rPr lang="cs-CZ" b="1" dirty="0"/>
              <a:t>	Evropský kodex pro elektronické komunikace (ECC kodex).</a:t>
            </a:r>
            <a:r>
              <a:rPr lang="cs-CZ" dirty="0"/>
              <a:t> </a:t>
            </a:r>
          </a:p>
          <a:p>
            <a:pPr lvl="1"/>
            <a:endParaRPr lang="cs-CZ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ECC Kodex ošetřuje například: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kategorizaci přípojek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ochrany spotřebitele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>
                <a:cs typeface="Calibri"/>
              </a:rPr>
              <a:t>nový přístupu ke spektru (sdílení, neindividuální užití)</a:t>
            </a:r>
          </a:p>
          <a:p>
            <a:pPr lvl="2"/>
            <a:endParaRPr lang="cs-CZ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ECC Kodex měl ambice otevřít trh mobilních sítí, ale v tomto záměr totálně selhal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Mimo jiné přinesl některé cíle a definice. Ty budou transponovány do českého prostředí, chystá se novela ZEK. (krátká vsuvka k novele)</a:t>
            </a:r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ECC kodex zavádí nové definice rychlostních profilů pro NGA sítě. Nově se budeme setkávat s VHCN.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VHCN jsou sítě v velmi vysokou kapacitou – Very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Capacity</a:t>
            </a:r>
            <a:r>
              <a:rPr lang="cs-CZ" dirty="0"/>
              <a:t> Networks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Nově není definováno NGA pouze podle rychlosti stahování, podmínkou je blízkost optické infrastruktury u přístupového bodu sítě AP. 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16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6008" y="262495"/>
            <a:ext cx="9389979" cy="667398"/>
          </a:xfrm>
        </p:spPr>
        <p:txBody>
          <a:bodyPr>
            <a:noAutofit/>
          </a:bodyPr>
          <a:lstStyle/>
          <a:p>
            <a:r>
              <a:rPr lang="cs-CZ" sz="4400" b="1" dirty="0">
                <a:latin typeface="+mn-lt"/>
              </a:rPr>
              <a:t>BEREC – evropský regulátor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64" y="262495"/>
            <a:ext cx="1324489" cy="4951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2455" y="929893"/>
            <a:ext cx="10291554" cy="60016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s-CZ" dirty="0"/>
              <a:t>Druhým významným regulačním krokem je založení entity </a:t>
            </a:r>
            <a:r>
              <a:rPr lang="cs-CZ" b="1" dirty="0"/>
              <a:t>BEREC.</a:t>
            </a:r>
          </a:p>
          <a:p>
            <a:endParaRPr lang="cs-CZ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BEREC </a:t>
            </a:r>
            <a:r>
              <a:rPr lang="cs-CZ" dirty="0"/>
              <a:t>byl doposud poradním sborem evropských regulátorů.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Politická potřeba urychlit rozvoj digitální společnosti a podpořit konkurenční prostředí v telekomunikacích vedla k vytvoření </a:t>
            </a:r>
            <a:r>
              <a:rPr lang="cs-CZ" dirty="0">
                <a:hlinkClick r:id="rId4"/>
              </a:rPr>
              <a:t>Nařízení Evropského parlamentu a Rady (EU) 2018/1971.</a:t>
            </a:r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/>
              <a:t>Berec</a:t>
            </a:r>
            <a:r>
              <a:rPr lang="cs-CZ" b="1" dirty="0"/>
              <a:t> je nyní</a:t>
            </a:r>
            <a:r>
              <a:rPr lang="cs-CZ" dirty="0"/>
              <a:t> nově </a:t>
            </a:r>
            <a:r>
              <a:rPr lang="cs-CZ" b="1" dirty="0"/>
              <a:t>Sdružení evropských regulačních orgánů v oblasti elektronických komunikací (BEREC) a Agentury na podporu BEREC (Úřad BEREC). V podstatě jde o zřízení Evropského telekomunikačního úřadu.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První aktivitou </a:t>
            </a:r>
            <a:r>
              <a:rPr lang="cs-CZ" b="1" dirty="0" err="1"/>
              <a:t>BERECu</a:t>
            </a:r>
            <a:r>
              <a:rPr lang="cs-CZ" b="1" dirty="0"/>
              <a:t> </a:t>
            </a:r>
            <a:r>
              <a:rPr lang="cs-CZ" dirty="0"/>
              <a:t>směrem k infrastruktuře bylo vytvoření návrhů dotazníků pro provozovatele VHCN sítí a jejich definice.</a:t>
            </a:r>
            <a:endParaRPr lang="cs-CZ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cs typeface="Calibri"/>
              </a:rPr>
              <a:t>Došlo k definici VHCN sítí </a:t>
            </a:r>
            <a:r>
              <a:rPr lang="cs-CZ" dirty="0" err="1">
                <a:cs typeface="Calibri"/>
              </a:rPr>
              <a:t>BERECem</a:t>
            </a:r>
            <a:endParaRPr lang="cs-CZ" dirty="0" err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5"/>
              </a:rPr>
              <a:t>Aktivitou naší asociace VNICTP z.s. </a:t>
            </a:r>
            <a:r>
              <a:rPr lang="cs-CZ" dirty="0"/>
              <a:t>pomocí ČTÚ a asociace ECTA, BEREC přijal mezi VHCN sítě i kategorii </a:t>
            </a:r>
            <a:r>
              <a:rPr lang="cs-CZ" b="1" dirty="0" err="1"/>
              <a:t>Fiber</a:t>
            </a:r>
            <a:r>
              <a:rPr lang="cs-CZ" b="1" dirty="0"/>
              <a:t> To </a:t>
            </a:r>
            <a:r>
              <a:rPr lang="cs-CZ" b="1" dirty="0" err="1"/>
              <a:t>The</a:t>
            </a:r>
            <a:r>
              <a:rPr lang="cs-CZ" b="1" dirty="0"/>
              <a:t> Wireless.</a:t>
            </a:r>
            <a:endParaRPr lang="cs-CZ" dirty="0">
              <a:cs typeface="Calibri"/>
            </a:endParaRPr>
          </a:p>
          <a:p>
            <a:pPr lvl="1"/>
            <a:endParaRPr lang="cs-CZ" b="1" dirty="0">
              <a:cs typeface="Calibri"/>
              <a:hlinkClick r:id="rId6"/>
            </a:endParaRPr>
          </a:p>
          <a:p>
            <a:pPr lvl="1"/>
            <a:r>
              <a:rPr lang="cs-CZ" sz="1600" b="1" dirty="0">
                <a:hlinkClick r:id="rId6"/>
              </a:rPr>
              <a:t>VHCN</a:t>
            </a:r>
            <a:r>
              <a:rPr lang="cs-CZ" sz="1600" b="1" dirty="0"/>
              <a:t> </a:t>
            </a:r>
            <a:r>
              <a:rPr lang="cs-CZ" sz="1600" b="1" dirty="0">
                <a:hlinkClick r:id="rId7"/>
              </a:rPr>
              <a:t>sítě jsou sítěmi </a:t>
            </a:r>
            <a:r>
              <a:rPr lang="cs-CZ" sz="1600" dirty="0"/>
              <a:t>s velmi vysokou kapacitou se podle čl. 2 odst. 2 Kodexu rozumí </a:t>
            </a:r>
            <a:r>
              <a:rPr lang="cs-CZ" sz="1600" i="1" dirty="0"/>
              <a:t>buď síť elektronických komunikací, která zcela sestává z optických prvků přinejmenším do rozvodného bodu v obslužném místě, nebo síť elektronických komunikací, která je schopna za obvyklých podmínek v době špičky dosahovat podobné výkonnosti, pokud jde o dostupnou šířku pásma pro </a:t>
            </a:r>
            <a:r>
              <a:rPr lang="cs-CZ" sz="1600" i="1" dirty="0" err="1"/>
              <a:t>downlink</a:t>
            </a:r>
            <a:r>
              <a:rPr lang="cs-CZ" sz="1600" i="1" dirty="0"/>
              <a:t> a </a:t>
            </a:r>
            <a:r>
              <a:rPr lang="cs-CZ" sz="1600" i="1" dirty="0" err="1"/>
              <a:t>uplink</a:t>
            </a:r>
            <a:r>
              <a:rPr lang="cs-CZ" sz="1600" i="1" dirty="0"/>
              <a:t>, odolnost, parametry související s chybovostí a latenci a její kolísání. Výkonnost sítě lze považovat za podobnou bez ohledu na to, zda se vnímání ze strany koncového uživatele liší kvůli odlišným vlastnostem vyplývajícím z podstaty média, kterým je síť nakonec spojena s koncovým bodem sítě.</a:t>
            </a:r>
            <a:endParaRPr lang="cs-CZ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3514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6008" y="262495"/>
            <a:ext cx="9389979" cy="667398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+mn-lt"/>
              </a:rPr>
              <a:t>FTTW; </a:t>
            </a:r>
            <a:r>
              <a:rPr lang="cs-CZ" sz="4000" b="1" dirty="0" err="1">
                <a:latin typeface="+mn-lt"/>
              </a:rPr>
              <a:t>Fiber</a:t>
            </a:r>
            <a:r>
              <a:rPr lang="cs-CZ" sz="4000" b="1" dirty="0">
                <a:latin typeface="+mn-lt"/>
              </a:rPr>
              <a:t> To </a:t>
            </a:r>
            <a:r>
              <a:rPr lang="cs-CZ" sz="4000" b="1" dirty="0" err="1">
                <a:latin typeface="+mn-lt"/>
              </a:rPr>
              <a:t>The</a:t>
            </a:r>
            <a:r>
              <a:rPr lang="cs-CZ" sz="4000" b="1" dirty="0">
                <a:latin typeface="+mn-lt"/>
              </a:rPr>
              <a:t> Wireless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56" y="6168908"/>
            <a:ext cx="1324489" cy="4951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2454" y="929893"/>
            <a:ext cx="11193719" cy="563231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 bezdrátová technologie komplementární k plně optické infrastruktuře - VHCN?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Přístupové sítě </a:t>
            </a:r>
            <a:endParaRPr lang="cs-CZ" b="1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 </a:t>
            </a:r>
            <a:r>
              <a:rPr lang="cs-CZ" dirty="0" err="1"/>
              <a:t>mmWave</a:t>
            </a:r>
            <a:r>
              <a:rPr lang="cs-CZ" dirty="0"/>
              <a:t> technologiích je to jednoznačně pásmo </a:t>
            </a:r>
            <a:r>
              <a:rPr lang="cs-CZ" b="1" dirty="0"/>
              <a:t>60 GHz</a:t>
            </a:r>
            <a:r>
              <a:rPr lang="cs-CZ" dirty="0"/>
              <a:t>, jako doplnění čí náhrada </a:t>
            </a:r>
            <a:r>
              <a:rPr lang="cs-CZ" b="1" dirty="0"/>
              <a:t>RLAN WiFi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problém je vzdálenost, ale ta je vlastně výhodou, protože snižuje možnosti vzájemného rušení</a:t>
            </a:r>
            <a:endParaRPr lang="cs-CZ" dirty="0"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možné režimy </a:t>
            </a:r>
            <a:r>
              <a:rPr lang="cs-CZ" b="1" dirty="0"/>
              <a:t>PTP i PTMP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velmi levná zařízení založená na protokolu </a:t>
            </a:r>
            <a:r>
              <a:rPr lang="cs-CZ" b="1" dirty="0"/>
              <a:t>802.11ad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jednoduchá instalace s výhodou užití </a:t>
            </a:r>
            <a:r>
              <a:rPr lang="cs-CZ" b="1" err="1"/>
              <a:t>Beam</a:t>
            </a:r>
            <a:r>
              <a:rPr lang="cs-CZ" b="1" dirty="0"/>
              <a:t> </a:t>
            </a:r>
            <a:r>
              <a:rPr lang="cs-CZ" b="1" err="1"/>
              <a:t>forming</a:t>
            </a:r>
            <a:r>
              <a:rPr lang="cs-CZ" b="1" dirty="0"/>
              <a:t> </a:t>
            </a:r>
            <a:r>
              <a:rPr lang="cs-CZ" dirty="0"/>
              <a:t>a „</a:t>
            </a:r>
            <a:r>
              <a:rPr lang="cs-CZ" err="1"/>
              <a:t>dosměrování</a:t>
            </a:r>
            <a:r>
              <a:rPr lang="cs-CZ"/>
              <a:t>“ seba sema.</a:t>
            </a:r>
            <a:endParaRPr lang="cs-CZ"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v režimu </a:t>
            </a:r>
            <a:r>
              <a:rPr lang="cs-CZ" b="1" dirty="0"/>
              <a:t>PTMP</a:t>
            </a:r>
            <a:r>
              <a:rPr lang="cs-CZ"/>
              <a:t> prozatím nevelký výběr v počtu technologií, ale masový trh už vzniká.</a:t>
            </a:r>
            <a:endParaRPr lang="cs-CZ"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výhoda je průmyslový standard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očekáváme stejné vlastnosti jaké jsou vlastnosti distribuce paketů v 5G sítích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60 GHz je další pásmo 5G, CEPT doporučení je schválené, čeká se na ETSI a národní regulační rámec </a:t>
            </a:r>
          </a:p>
          <a:p>
            <a:r>
              <a:rPr lang="cs-CZ" b="1" dirty="0"/>
              <a:t>	v PPS Spektrum při ČTÚ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navýšení výkonu na </a:t>
            </a:r>
            <a:r>
              <a:rPr lang="cs-CZ" b="1" dirty="0"/>
              <a:t>+55dBm </a:t>
            </a:r>
            <a:r>
              <a:rPr lang="cs-CZ" b="1" dirty="0" err="1"/>
              <a:t>e.i.r.p</a:t>
            </a:r>
            <a:r>
              <a:rPr lang="cs-CZ" dirty="0"/>
              <a:t>, odstranění omezení pro venkovní provoz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Používání 60 GHz do změny VO_R_12 je loterie</a:t>
            </a:r>
            <a:endParaRPr lang="cs-CZ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Všeobecné oprávnění pro provoz 60 GHz bude obsahovat i MWGS podle ETSI 302 567, tak FS podle ETSI 302 217</a:t>
            </a:r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FS je v úseku 57,1 – 58, 9 GHz, celkem 1,8 GHz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MWGS je v úseku 57– 66 GHz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podle ETSI 802.11ad je základní kanál 2160 MHz (může se vyvíjet v </a:t>
            </a:r>
            <a:r>
              <a:rPr lang="cs-CZ" dirty="0" err="1"/>
              <a:t>reg</a:t>
            </a:r>
            <a:r>
              <a:rPr lang="cs-CZ" dirty="0"/>
              <a:t>. rámci)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86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6008" y="262495"/>
            <a:ext cx="9389979" cy="667398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+mn-lt"/>
              </a:rPr>
              <a:t>Rádiové spektrum PPS Spektrum na ČTÚ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4" y="6255172"/>
            <a:ext cx="1324489" cy="4951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20877" y="882913"/>
            <a:ext cx="91251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 outdoor bude možné zvýšit výkon na +55 </a:t>
            </a:r>
            <a:r>
              <a:rPr lang="cs-CZ" dirty="0" err="1"/>
              <a:t>dBm</a:t>
            </a:r>
            <a:r>
              <a:rPr lang="cs-CZ" dirty="0"/>
              <a:t> </a:t>
            </a:r>
            <a:r>
              <a:rPr lang="cs-CZ" dirty="0" err="1"/>
              <a:t>e.i.r.p</a:t>
            </a:r>
            <a:r>
              <a:rPr lang="cs-CZ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časový rámec do CZ regulace někdy v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studie kompatibility potvrdila velmi nízké pravděpodobnosti rušení v desítkách spojů v kolokaci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výhledově masové rozšíření i v mobilních zařízeních – Je přirozené, </a:t>
            </a:r>
            <a:r>
              <a:rPr lang="cs-CZ" b="1" dirty="0"/>
              <a:t>že jde o PTMP </a:t>
            </a:r>
            <a:endParaRPr lang="cs-CZ" b="1" u="none" strike="noStrike" dirty="0">
              <a:effectLst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8146158-5DA4-426D-8ECC-DEFC92C09F0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12" y="2360241"/>
            <a:ext cx="10264702" cy="49019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022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90" y="450194"/>
            <a:ext cx="9389979" cy="667398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Calibri"/>
                <a:cs typeface="Calibri"/>
              </a:rPr>
              <a:t>Takže jak se vlastně bude vyvíjet 5G síť pro fixního bezdrátového operátora? Je to jenom o 60 GHz?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956" y="291234"/>
            <a:ext cx="1324489" cy="4951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62466" y="1175577"/>
            <a:ext cx="11435594" cy="59093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s-CZ" dirty="0">
                <a:hlinkClick r:id="rId4"/>
              </a:rPr>
              <a:t>CEPT vydal ECC Report 288</a:t>
            </a:r>
            <a:r>
              <a:rPr lang="cs-CZ" dirty="0"/>
              <a:t>, kterým umožnil národním administrativám uvolnit omezení v pásmu 57 – 66 GHz. </a:t>
            </a:r>
            <a:endParaRPr lang="en-US" dirty="0"/>
          </a:p>
          <a:p>
            <a:r>
              <a:rPr lang="cs-CZ" dirty="0"/>
              <a:t>WG FM toto přijala jako doporučení. </a:t>
            </a:r>
          </a:p>
          <a:p>
            <a:r>
              <a:rPr lang="cs-CZ" dirty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CEPT tím snesl vejce, rozsekl slepice – vejce problém pro seriózní rozvoj těchto technologií.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>
                <a:hlinkClick r:id="rId5"/>
              </a:rPr>
              <a:t>CEPT se zabývá dalším </a:t>
            </a:r>
            <a:r>
              <a:rPr lang="cs-CZ" dirty="0"/>
              <a:t>rozšířením pásma o další úsek, a to od 66 do 71 GHz. Zájmem je právě rozšíření využití pro sítě 5G. Všechny scénáře jsou možné. </a:t>
            </a:r>
          </a:p>
          <a:p>
            <a:endParaRPr lang="cs-CZ" dirty="0"/>
          </a:p>
          <a:p>
            <a:r>
              <a:rPr lang="cs-CZ" dirty="0">
                <a:hlinkClick r:id="rId6"/>
              </a:rPr>
              <a:t>CEPT také vydal vydal ECC 302 Report</a:t>
            </a:r>
            <a:r>
              <a:rPr lang="cs-CZ" dirty="0"/>
              <a:t>, </a:t>
            </a:r>
            <a:r>
              <a:rPr lang="cs-CZ" dirty="0" err="1"/>
              <a:t>Sharing</a:t>
            </a:r>
            <a:r>
              <a:rPr lang="cs-CZ" dirty="0"/>
              <a:t> and </a:t>
            </a:r>
            <a:r>
              <a:rPr lang="cs-CZ" dirty="0" err="1"/>
              <a:t>compatibility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b="1" dirty="0"/>
              <a:t>WAS/RLAN in </a:t>
            </a:r>
            <a:r>
              <a:rPr lang="cs-CZ" b="1" dirty="0" err="1"/>
              <a:t>the</a:t>
            </a:r>
            <a:r>
              <a:rPr lang="cs-CZ" b="1" dirty="0"/>
              <a:t> 5925 – 6425 MHz. </a:t>
            </a:r>
            <a:r>
              <a:rPr lang="cs-CZ" dirty="0"/>
              <a:t>Problém je existence FS v úseku 5 945 – 6 404 MHz. Jsou široce používané v některých státech EU. Veřejná konzultace bude v Listopadu 2019. Paralelně se řeší rozšíření </a:t>
            </a:r>
            <a:r>
              <a:rPr lang="cs-CZ" b="1" dirty="0"/>
              <a:t>RLAN o 5,8 GHz, dohromady 500 + 150 + 255 = 905 MHz RLAN </a:t>
            </a:r>
            <a:endParaRPr lang="cs-CZ" b="1" dirty="0">
              <a:cs typeface="Calibri"/>
            </a:endParaRPr>
          </a:p>
          <a:p>
            <a:endParaRPr lang="cs-CZ" dirty="0"/>
          </a:p>
          <a:p>
            <a:r>
              <a:rPr lang="cs-CZ" dirty="0"/>
              <a:t>WG SE19 a </a:t>
            </a:r>
            <a:r>
              <a:rPr lang="cs-CZ" b="1" dirty="0"/>
              <a:t>další pracovní skupiny zpracovávají podmínky využití pro pásmo 26 GHz, </a:t>
            </a:r>
            <a:r>
              <a:rPr lang="cs-CZ" dirty="0"/>
              <a:t>jako perspektivní pro </a:t>
            </a:r>
            <a:r>
              <a:rPr lang="cs-CZ" dirty="0" err="1"/>
              <a:t>MikroCell</a:t>
            </a:r>
            <a:r>
              <a:rPr lang="cs-CZ" dirty="0"/>
              <a:t> pevné i mobilní služby s </a:t>
            </a:r>
            <a:r>
              <a:rPr lang="cs-CZ" b="1" dirty="0"/>
              <a:t>IO nebo spíše Všeobecné oprávnění</a:t>
            </a:r>
            <a:r>
              <a:rPr lang="cs-CZ" dirty="0"/>
              <a:t>. Pásmo 26 GHz připravují světoví výrobci jako doplnění do 5G sítí mobilních operátorů, včetně fixní služby. Problém je s koexistencí v družicové službě, připraveno je 2+1 GHz šíře pásma.</a:t>
            </a:r>
            <a:endParaRPr lang="cs-CZ" dirty="0">
              <a:cs typeface="Calibri"/>
            </a:endParaRPr>
          </a:p>
          <a:p>
            <a:r>
              <a:rPr lang="cs-CZ" dirty="0"/>
              <a:t>Výhledově se počítá se současnou</a:t>
            </a:r>
            <a:r>
              <a:rPr lang="cs-CZ" b="1" dirty="0"/>
              <a:t> 42 GHz</a:t>
            </a:r>
            <a:r>
              <a:rPr lang="cs-CZ" dirty="0"/>
              <a:t> pro volné pásmo. Je zde řídké využití MW spektra, </a:t>
            </a:r>
            <a:r>
              <a:rPr lang="cs-CZ" dirty="0">
                <a:ea typeface="+mn-lt"/>
                <a:cs typeface="+mn-lt"/>
              </a:rPr>
              <a:t>přeci jen jde o 3 GHz šíře pásma.</a:t>
            </a:r>
            <a:endParaRPr lang="cs-CZ" b="1" dirty="0"/>
          </a:p>
          <a:p>
            <a:endParaRPr lang="cs-CZ" dirty="0"/>
          </a:p>
          <a:p>
            <a:r>
              <a:rPr lang="cs-CZ" b="1" dirty="0"/>
              <a:t>Podmínkou je pro všechna volní pásma bude zřejmě koordinační kalkulačka a open data. Tyto záměry jsou předběžné. </a:t>
            </a:r>
            <a:endParaRPr lang="cs-CZ" b="1" dirty="0">
              <a:cs typeface="Calibri"/>
            </a:endParaRPr>
          </a:p>
          <a:p>
            <a:endParaRPr lang="cs-CZ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08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24796" y="107692"/>
            <a:ext cx="9389979" cy="667398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Calibri"/>
                <a:cs typeface="Calibri"/>
              </a:rPr>
              <a:t>Co je to 5G technologie?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4" y="6255172"/>
            <a:ext cx="1324489" cy="4951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04797" y="775090"/>
            <a:ext cx="11229975" cy="50783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s-CZ" dirty="0"/>
              <a:t>Definice 5G zjednodušeně: </a:t>
            </a:r>
          </a:p>
          <a:p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kapacita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latence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nízké snížení výkonu v závislosti na zatížení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nové možnosti kombinace frekvenčních pásem (již ve 4G LTE+)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nové modulační metody a přístupu k radiové vrstvě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cs typeface="Calibri"/>
              </a:rPr>
              <a:t>Pásmo 700 MHz, 1400 MHz, 3 400 – 3600 MHz, 3 600 – 3 800 MHz. 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cs typeface="Calibri"/>
            </a:endParaRPr>
          </a:p>
          <a:p>
            <a:r>
              <a:rPr lang="cs-CZ" dirty="0"/>
              <a:t>Osobně jsem skeptický k rychlé potřebě 5G mobilní sítě. Poptávka není vysoká, spotřeba dat nízká, LTE 4G technologie vyhovuje naprosté většině zákazníků. V panelu </a:t>
            </a:r>
            <a:r>
              <a:rPr lang="cs-CZ" dirty="0">
                <a:hlinkClick r:id="rId4"/>
              </a:rPr>
              <a:t>konference ECTA  </a:t>
            </a:r>
            <a:r>
              <a:rPr lang="cs-CZ" dirty="0"/>
              <a:t>v Bruselu 27. prosince 2018 deklarují telekomunikační </a:t>
            </a:r>
            <a:r>
              <a:rPr lang="cs-CZ" dirty="0" err="1"/>
              <a:t>stakeholdři</a:t>
            </a:r>
            <a:r>
              <a:rPr lang="cs-CZ" dirty="0"/>
              <a:t> připravenost investovat do 5G sítí pouze u hráčů bez rozvinutých LTE 4G sítí.</a:t>
            </a:r>
          </a:p>
          <a:p>
            <a:endParaRPr lang="cs-CZ" dirty="0"/>
          </a:p>
          <a:p>
            <a:r>
              <a:rPr lang="cs-CZ" dirty="0"/>
              <a:t>5G technologie v mobilních sítích nejprve pokryjí místa s velkou koncentrací osob, protože libovolná ulice v centru Soulu nebo Pekingu má počtem osob a poptávkou dat parametry demonstrace či koncertu v Praze. </a:t>
            </a:r>
          </a:p>
          <a:p>
            <a:endParaRPr lang="cs-CZ" dirty="0"/>
          </a:p>
          <a:p>
            <a:r>
              <a:rPr lang="cs-CZ" dirty="0"/>
              <a:t>4G LTE a 5G sítě tedy budou paralelně rozvíjené i pro fixní služby. Jak se na to připravit? </a:t>
            </a:r>
          </a:p>
        </p:txBody>
      </p:sp>
    </p:spTree>
    <p:extLst>
      <p:ext uri="{BB962C8B-B14F-4D97-AF65-F5344CB8AC3E}">
        <p14:creationId xmlns:p14="http://schemas.microsoft.com/office/powerpoint/2010/main" val="80515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24796" y="107692"/>
            <a:ext cx="9389979" cy="667398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+mn-lt"/>
              </a:rPr>
              <a:t>Co je to 5G technologie?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4" y="6255172"/>
            <a:ext cx="1324489" cy="4951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04797" y="775090"/>
            <a:ext cx="112299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V pásmu 60 GHz:</a:t>
            </a:r>
          </a:p>
          <a:p>
            <a:endParaRPr lang="cs-CZ" dirty="0"/>
          </a:p>
          <a:p>
            <a:r>
              <a:rPr lang="cs-CZ" dirty="0"/>
              <a:t>Současný stav techniky odpovídá možnostem </a:t>
            </a:r>
            <a:r>
              <a:rPr lang="cs-CZ" dirty="0" err="1"/>
              <a:t>SoC</a:t>
            </a:r>
            <a:r>
              <a:rPr lang="cs-CZ" dirty="0"/>
              <a:t> 802.11ad, nejde o 5G technologii – 5G je pásmem, ne možnostmi rádiové vrstvy.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MikroTik (potichu) deklaruje novou generaci se zásadně jinými vlastnostmi řízení komunikace se </a:t>
            </a:r>
            <a:r>
              <a:rPr lang="cs-CZ" dirty="0" err="1"/>
              <a:t>subscribery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Současná generace použitelná především pro PTP – viz prezentace Jan Stejskal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IgniteNet nabízí kombinaci 60GHz a 5GHz</a:t>
            </a:r>
            <a:r>
              <a:rPr lang="cs-CZ" dirty="0"/>
              <a:t>. WiFi je 802.11ac, kompatibilní s jakoukoliv 5GHz SCU. Problémem je vysoká cena. </a:t>
            </a:r>
          </a:p>
          <a:p>
            <a:endParaRPr lang="cs-CZ" dirty="0"/>
          </a:p>
          <a:p>
            <a:r>
              <a:rPr lang="cs-CZ" dirty="0"/>
              <a:t>Díky uvolnění a adopci průmyslem v USA je 5G v 60GHz na dobré cestě. </a:t>
            </a:r>
          </a:p>
          <a:p>
            <a:r>
              <a:rPr lang="cs-CZ" dirty="0"/>
              <a:t>Například:</a:t>
            </a:r>
          </a:p>
          <a:p>
            <a:r>
              <a:rPr lang="cs-CZ" b="1" dirty="0"/>
              <a:t>UC San Diego, Jacobs </a:t>
            </a:r>
            <a:r>
              <a:rPr lang="cs-CZ" b="1" dirty="0" err="1"/>
              <a:t>school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engeneering</a:t>
            </a:r>
            <a:r>
              <a:rPr lang="cs-CZ" b="1" dirty="0"/>
              <a:t> vyvinul DC-60 GHz I/Q </a:t>
            </a:r>
            <a:r>
              <a:rPr lang="cs-CZ" b="1" dirty="0" err="1"/>
              <a:t>Modulator</a:t>
            </a:r>
            <a:r>
              <a:rPr lang="cs-CZ" b="1" dirty="0"/>
              <a:t> in 45 </a:t>
            </a:r>
            <a:r>
              <a:rPr lang="cs-CZ" b="1" dirty="0" err="1"/>
              <a:t>nm</a:t>
            </a:r>
            <a:r>
              <a:rPr lang="cs-CZ" b="1" dirty="0"/>
              <a:t> SOI CMOS </a:t>
            </a:r>
            <a:r>
              <a:rPr lang="cs-CZ" b="1" dirty="0" err="1"/>
              <a:t>for</a:t>
            </a:r>
            <a:r>
              <a:rPr lang="cs-CZ" b="1" dirty="0"/>
              <a:t> Ultra-</a:t>
            </a:r>
            <a:r>
              <a:rPr lang="cs-CZ" b="1" dirty="0" err="1"/>
              <a:t>Wideband</a:t>
            </a:r>
            <a:r>
              <a:rPr lang="cs-CZ" b="1" dirty="0"/>
              <a:t> 5G </a:t>
            </a:r>
            <a:r>
              <a:rPr lang="cs-CZ" b="1" dirty="0" err="1"/>
              <a:t>Radios</a:t>
            </a:r>
            <a:r>
              <a:rPr lang="cs-CZ" b="1" dirty="0"/>
              <a:t>, </a:t>
            </a:r>
            <a:r>
              <a:rPr lang="cs-CZ" dirty="0"/>
              <a:t>k dispozici pro průmysl. </a:t>
            </a:r>
          </a:p>
          <a:p>
            <a:endParaRPr lang="cs-CZ" dirty="0"/>
          </a:p>
          <a:p>
            <a:r>
              <a:rPr lang="cs-CZ" dirty="0"/>
              <a:t>Postupná implementace pro průmysl. </a:t>
            </a:r>
            <a:r>
              <a:rPr lang="cs-CZ" dirty="0" err="1"/>
              <a:t>Movandi</a:t>
            </a:r>
            <a:r>
              <a:rPr lang="cs-CZ" dirty="0"/>
              <a:t>, </a:t>
            </a:r>
            <a:r>
              <a:rPr lang="cs-CZ" dirty="0" err="1"/>
              <a:t>LightPointe</a:t>
            </a:r>
            <a:r>
              <a:rPr lang="cs-CZ" dirty="0"/>
              <a:t>, </a:t>
            </a:r>
            <a:r>
              <a:rPr lang="cs-CZ" dirty="0" err="1"/>
              <a:t>KwikBit</a:t>
            </a:r>
            <a:r>
              <a:rPr lang="cs-CZ" dirty="0"/>
              <a:t> </a:t>
            </a:r>
            <a:r>
              <a:rPr lang="cs-CZ" dirty="0" err="1"/>
              <a:t>California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Postupný vývoj pro </a:t>
            </a:r>
            <a:r>
              <a:rPr lang="cs-CZ" dirty="0" err="1"/>
              <a:t>Xylinx</a:t>
            </a:r>
            <a:r>
              <a:rPr lang="cs-CZ" dirty="0"/>
              <a:t>, </a:t>
            </a:r>
            <a:r>
              <a:rPr lang="cs-CZ" dirty="0" err="1"/>
              <a:t>Qualcom</a:t>
            </a:r>
            <a:r>
              <a:rPr lang="cs-CZ" dirty="0"/>
              <a:t>, </a:t>
            </a:r>
            <a:r>
              <a:rPr lang="cs-CZ" dirty="0" err="1"/>
              <a:t>Broadcom</a:t>
            </a:r>
            <a:r>
              <a:rPr lang="cs-CZ" dirty="0"/>
              <a:t>. Tyto velké společnosti se nyní zabývají </a:t>
            </a:r>
            <a:r>
              <a:rPr lang="cs-CZ" dirty="0" err="1"/>
              <a:t>mmWave</a:t>
            </a:r>
            <a:r>
              <a:rPr lang="cs-CZ" dirty="0"/>
              <a:t> v nižších pásmech. 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034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1924414" y="0"/>
            <a:ext cx="267586" cy="6895214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04797" y="775090"/>
            <a:ext cx="11229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 </a:t>
            </a:r>
          </a:p>
        </p:txBody>
      </p:sp>
      <p:pic>
        <p:nvPicPr>
          <p:cNvPr id="6" name="Obrázek 5" descr="Obsah obrázku budova&#10;&#10;Popis byl vytvořen automaticky">
            <a:extLst>
              <a:ext uri="{FF2B5EF4-FFF2-40B4-BE49-F238E27FC236}">
                <a16:creationId xmlns:a16="http://schemas.microsoft.com/office/drawing/2014/main" id="{42D738B1-A66E-49ED-AA5B-1A4C93CBB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82" y="-4502"/>
            <a:ext cx="5143500" cy="3429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A8B93A9-389F-49D0-A872-BF3790ACB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39" y="3902207"/>
            <a:ext cx="3781428" cy="245968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800F446-1CE6-47B3-B967-F6F72CD25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195" y="146439"/>
            <a:ext cx="3349743" cy="312711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F8C6C8F-349A-4501-BF6F-BCC3A5498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828" y="3650913"/>
            <a:ext cx="6600825" cy="2962275"/>
          </a:xfrm>
          <a:prstGeom prst="rect">
            <a:avLst/>
          </a:prstGeom>
        </p:spPr>
      </p:pic>
      <p:pic>
        <p:nvPicPr>
          <p:cNvPr id="5122" name="Picture 2" descr="VÃ½sledek obrÃ¡zku pro coming soon">
            <a:extLst>
              <a:ext uri="{FF2B5EF4-FFF2-40B4-BE49-F238E27FC236}">
                <a16:creationId xmlns:a16="http://schemas.microsoft.com/office/drawing/2014/main" id="{E29C4819-BCFC-496E-9BC5-62E16C8B0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" y="236218"/>
            <a:ext cx="1796240" cy="10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164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Širokoúhlá obrazovka</PresentationFormat>
  <Paragraphs>222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Co to vlastně znamená 5G síť</vt:lpstr>
      <vt:lpstr>    Nový pohled na regulaci telekomunikacích v EU? </vt:lpstr>
      <vt:lpstr>BEREC – evropský regulátor</vt:lpstr>
      <vt:lpstr>FTTW; Fiber To The Wireless</vt:lpstr>
      <vt:lpstr>Rádiové spektrum PPS Spektrum na ČTÚ</vt:lpstr>
      <vt:lpstr>Takže jak se vlastně bude vyvíjet 5G síť pro fixního bezdrátového operátora? Je to jenom o 60 GHz?</vt:lpstr>
      <vt:lpstr>Co je to 5G technologie? </vt:lpstr>
      <vt:lpstr>Co je to 5G technologie?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to vlastně znamená 5G síť pro fixního bezdrátového operátora  I my jsme 5G operátoři</dc:title>
  <dc:creator/>
  <cp:lastModifiedBy/>
  <cp:revision>136</cp:revision>
  <dcterms:created xsi:type="dcterms:W3CDTF">2019-02-03T13:28:29Z</dcterms:created>
  <dcterms:modified xsi:type="dcterms:W3CDTF">2019-06-12T06:38:27Z</dcterms:modified>
</cp:coreProperties>
</file>