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</p:sldMasterIdLst>
  <p:notesMasterIdLst>
    <p:notesMasterId r:id="rId24"/>
  </p:notesMasterIdLst>
  <p:sldIdLst>
    <p:sldId id="256" r:id="rId3"/>
    <p:sldId id="257" r:id="rId4"/>
    <p:sldId id="486" r:id="rId5"/>
    <p:sldId id="487" r:id="rId6"/>
    <p:sldId id="466" r:id="rId7"/>
    <p:sldId id="485" r:id="rId8"/>
    <p:sldId id="467" r:id="rId9"/>
    <p:sldId id="469" r:id="rId10"/>
    <p:sldId id="470" r:id="rId11"/>
    <p:sldId id="472" r:id="rId12"/>
    <p:sldId id="468" r:id="rId13"/>
    <p:sldId id="489" r:id="rId14"/>
    <p:sldId id="490" r:id="rId15"/>
    <p:sldId id="491" r:id="rId16"/>
    <p:sldId id="492" r:id="rId17"/>
    <p:sldId id="493" r:id="rId18"/>
    <p:sldId id="451" r:id="rId19"/>
    <p:sldId id="494" r:id="rId20"/>
    <p:sldId id="495" r:id="rId21"/>
    <p:sldId id="496" r:id="rId22"/>
    <p:sldId id="462" r:id="rId23"/>
  </p:sldIdLst>
  <p:sldSz cx="9144000" cy="6858000" type="screen4x3"/>
  <p:notesSz cx="7104063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Fabuľa" initials="PF" lastIdx="0" clrIdx="0">
    <p:extLst>
      <p:ext uri="{19B8F6BF-5375-455C-9EA6-DF929625EA0E}">
        <p15:presenceInfo xmlns:p15="http://schemas.microsoft.com/office/powerpoint/2012/main" userId="461a925f89cddc3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0608" autoAdjust="0"/>
  </p:normalViewPr>
  <p:slideViewPr>
    <p:cSldViewPr>
      <p:cViewPr varScale="1">
        <p:scale>
          <a:sx n="84" d="100"/>
          <a:sy n="84" d="100"/>
        </p:scale>
        <p:origin x="1140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body"/>
          </p:nvPr>
        </p:nvSpPr>
        <p:spPr>
          <a:xfrm>
            <a:off x="783126" y="5684241"/>
            <a:ext cx="6264627" cy="5384858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komentářů</a:t>
            </a:r>
          </a:p>
        </p:txBody>
      </p:sp>
      <p:sp>
        <p:nvSpPr>
          <p:cNvPr id="10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98391" cy="5979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&lt;záhlaví&gt;</a:t>
            </a:r>
          </a:p>
        </p:txBody>
      </p:sp>
      <p:sp>
        <p:nvSpPr>
          <p:cNvPr id="110" name="PlaceHolder 3"/>
          <p:cNvSpPr>
            <a:spLocks noGrp="1"/>
          </p:cNvSpPr>
          <p:nvPr>
            <p:ph type="dt"/>
          </p:nvPr>
        </p:nvSpPr>
        <p:spPr>
          <a:xfrm>
            <a:off x="4432488" y="0"/>
            <a:ext cx="3398391" cy="5979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</a:p>
        </p:txBody>
      </p:sp>
      <p:sp>
        <p:nvSpPr>
          <p:cNvPr id="111" name="PlaceHolder 4"/>
          <p:cNvSpPr>
            <a:spLocks noGrp="1"/>
          </p:cNvSpPr>
          <p:nvPr>
            <p:ph type="ftr"/>
          </p:nvPr>
        </p:nvSpPr>
        <p:spPr>
          <a:xfrm>
            <a:off x="0" y="11368882"/>
            <a:ext cx="3398391" cy="5979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</a:p>
        </p:txBody>
      </p:sp>
      <p:sp>
        <p:nvSpPr>
          <p:cNvPr id="112" name="PlaceHolder 5"/>
          <p:cNvSpPr>
            <a:spLocks noGrp="1"/>
          </p:cNvSpPr>
          <p:nvPr>
            <p:ph type="sldNum"/>
          </p:nvPr>
        </p:nvSpPr>
        <p:spPr>
          <a:xfrm>
            <a:off x="4432488" y="11368882"/>
            <a:ext cx="3398391" cy="5979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669A2D4D-CC2B-421D-B958-8DB0EE920D35}" type="slidenum">
              <a:rPr lang="cs-CZ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cs-CZ" sz="1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6884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669A2D4D-CC2B-421D-B958-8DB0EE920D35}" type="slidenum">
              <a:rPr lang="cs-CZ" sz="15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1</a:t>
            </a:fld>
            <a:endParaRPr lang="cs-CZ" sz="15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16694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669A2D4D-CC2B-421D-B958-8DB0EE920D35}" type="slidenum">
              <a:rPr lang="cs-CZ" sz="15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2</a:t>
            </a:fld>
            <a:endParaRPr lang="cs-CZ" sz="15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4289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Různé plánování</a:t>
            </a:r>
            <a:r>
              <a:rPr lang="cs-CZ" baseline="0" dirty="0"/>
              <a:t> síťových kapacit z pohledu kabelů, mikrotrubiček a vláken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669A2D4D-CC2B-421D-B958-8DB0EE920D35}" type="slidenum">
              <a:rPr lang="cs-CZ" sz="15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17</a:t>
            </a:fld>
            <a:endParaRPr lang="cs-CZ" sz="1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6148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963960"/>
            <a:ext cx="822888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3880" y="396396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96396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Obrázek 33"/>
          <p:cNvPicPr/>
          <p:nvPr/>
        </p:nvPicPr>
        <p:blipFill>
          <a:blip r:embed="rId2" cstate="print"/>
          <a:stretch/>
        </p:blipFill>
        <p:spPr>
          <a:xfrm>
            <a:off x="1734840" y="1600200"/>
            <a:ext cx="5673600" cy="452520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 cstate="print"/>
          <a:stretch/>
        </p:blipFill>
        <p:spPr>
          <a:xfrm>
            <a:off x="1734840" y="1600200"/>
            <a:ext cx="5673600" cy="4525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44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8880" cy="5296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57200" y="396396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44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3880" y="396396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3963960"/>
            <a:ext cx="822888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3963960"/>
            <a:ext cx="822888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3880" y="396396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57200" y="396396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Obrázek 105"/>
          <p:cNvPicPr/>
          <p:nvPr/>
        </p:nvPicPr>
        <p:blipFill>
          <a:blip r:embed="rId2" cstate="print"/>
          <a:stretch/>
        </p:blipFill>
        <p:spPr>
          <a:xfrm>
            <a:off x="1734840" y="1600200"/>
            <a:ext cx="5673600" cy="4525200"/>
          </a:xfrm>
          <a:prstGeom prst="rect">
            <a:avLst/>
          </a:prstGeom>
          <a:ln>
            <a:noFill/>
          </a:ln>
        </p:spPr>
      </p:pic>
      <p:pic>
        <p:nvPicPr>
          <p:cNvPr id="107" name="Obrázek 106"/>
          <p:cNvPicPr/>
          <p:nvPr/>
        </p:nvPicPr>
        <p:blipFill>
          <a:blip r:embed="rId2" cstate="print"/>
          <a:stretch/>
        </p:blipFill>
        <p:spPr>
          <a:xfrm>
            <a:off x="1734840" y="1600200"/>
            <a:ext cx="5673600" cy="4525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44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8880" cy="5296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96396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44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880" y="396396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44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963960"/>
            <a:ext cx="8228880" cy="215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>
      <a:lvl1pPr marL="432000" indent="-324000"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>
      <a:lvl1pPr marL="432000" indent="-324000"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611559" y="2349056"/>
            <a:ext cx="8175671" cy="791912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>
              <a:lnSpc>
                <a:spcPct val="100000"/>
              </a:lnSpc>
            </a:pPr>
            <a:r>
              <a:rPr lang="cs-CZ" sz="4400" dirty="0">
                <a:latin typeface="Helvetica"/>
                <a:ea typeface="+mj-ea"/>
                <a:cs typeface="+mj-cs"/>
              </a:rPr>
              <a:t>Oprávněný investor a </a:t>
            </a:r>
            <a:r>
              <a:rPr lang="cs-CZ" sz="4400" dirty="0" err="1">
                <a:latin typeface="Helvetica"/>
                <a:ea typeface="+mj-ea"/>
                <a:cs typeface="+mj-cs"/>
              </a:rPr>
              <a:t>přípolože</a:t>
            </a:r>
            <a:endParaRPr lang="cs-CZ" sz="4400" dirty="0">
              <a:latin typeface="Helvetica"/>
              <a:ea typeface="+mj-ea"/>
              <a:cs typeface="+mj-cs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1331640" y="3717033"/>
            <a:ext cx="6480720" cy="1688896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45720" tIns="45000" rIns="45720" bIns="45000"/>
          <a:lstStyle/>
          <a:p>
            <a:pPr algn="ctr">
              <a:lnSpc>
                <a:spcPct val="100000"/>
              </a:lnSpc>
            </a:pPr>
            <a:r>
              <a:rPr lang="cs-CZ" sz="3200" dirty="0">
                <a:solidFill>
                  <a:schemeClr val="tx1">
                    <a:tint val="75000"/>
                  </a:schemeClr>
                </a:solidFill>
                <a:latin typeface="Helvetica"/>
              </a:rPr>
              <a:t>Bc. Vladimír Palík, DiS. </a:t>
            </a:r>
          </a:p>
          <a:p>
            <a:pPr algn="ctr">
              <a:lnSpc>
                <a:spcPct val="100000"/>
              </a:lnSpc>
            </a:pPr>
            <a:r>
              <a:rPr lang="cs-CZ" sz="3200" dirty="0">
                <a:solidFill>
                  <a:schemeClr val="tx1">
                    <a:tint val="75000"/>
                  </a:schemeClr>
                </a:solidFill>
                <a:latin typeface="Helvetica"/>
              </a:rPr>
              <a:t>VanCo.cz</a:t>
            </a:r>
          </a:p>
          <a:p>
            <a:pPr algn="just">
              <a:lnSpc>
                <a:spcPct val="100000"/>
              </a:lnSpc>
            </a:pPr>
            <a:endParaRPr lang="cs-CZ" sz="1400" b="1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948266" y="6021288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5FF3F78A-7D65-4FDC-B146-AAB39AFE8614}" type="datetime4">
              <a:rPr lang="cs-CZ">
                <a:solidFill>
                  <a:schemeClr val="bg1"/>
                </a:solidFill>
              </a:rPr>
              <a:t>21. června 2019</a:t>
            </a:fld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541B2A6D-4D5E-44EA-8131-2EDD5442D762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3620646"/>
            <a:ext cx="8228880" cy="2942480"/>
          </a:xfrm>
        </p:spPr>
        <p:txBody>
          <a:bodyPr/>
          <a:lstStyle/>
          <a:p>
            <a:r>
              <a:rPr lang="cs-CZ" sz="1600" b="1" dirty="0"/>
              <a:t>§ 9</a:t>
            </a:r>
          </a:p>
          <a:p>
            <a:r>
              <a:rPr lang="cs-CZ" sz="1600" b="1" dirty="0"/>
              <a:t>Vydání všeobecného oprávnění</a:t>
            </a:r>
          </a:p>
          <a:p>
            <a:r>
              <a:rPr lang="cs-CZ" sz="1600" b="1" dirty="0"/>
              <a:t>(1)</a:t>
            </a:r>
            <a:r>
              <a:rPr lang="cs-CZ" sz="1600" dirty="0"/>
              <a:t> Všeobecné oprávnění je opatření obecné povahy Úřadu, které stanoví podmínky výkonu komunikačních činností vztahující se na všechny nebo na určité druhy sítí a služeb elektronických komunikací, provozování přístrojů a na využívání rádiových kmitočtů a které je závazné pro fyzické a právnické osoby vykonávající činnosti podle § 7.</a:t>
            </a:r>
          </a:p>
          <a:p>
            <a:r>
              <a:rPr lang="cs-CZ" sz="1600" b="1" dirty="0"/>
              <a:t>(2)</a:t>
            </a:r>
            <a:r>
              <a:rPr lang="cs-CZ" sz="1600" dirty="0"/>
              <a:t> Úřad je oprávněn vydat všeobecné oprávnění k zajišťování sítí elektronických komunikací a přiřazených prostředků, k poskytování služeb elektronických komunikací, k provozování přístrojů a k využívání rádiových kmitočtů, pro které není třeba udělit individuální oprávnění k využívání rádiových kmitočtů (§ 17).</a:t>
            </a:r>
          </a:p>
          <a:p>
            <a:endParaRPr lang="cs-CZ" sz="16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892DB37-8881-44F7-B8B7-EC702BF905B6}"/>
              </a:ext>
            </a:extLst>
          </p:cNvPr>
          <p:cNvSpPr txBox="1">
            <a:spLocks/>
          </p:cNvSpPr>
          <p:nvPr/>
        </p:nvSpPr>
        <p:spPr>
          <a:xfrm>
            <a:off x="457200" y="2095074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kern="0">
                <a:solidFill>
                  <a:sysClr val="windowText" lastClr="000000"/>
                </a:solidFill>
              </a:rPr>
              <a:t>Zákon o elektronických komunikací 127/2005 Sb.</a:t>
            </a:r>
            <a:endParaRPr lang="cs-CZ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248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4EF05C-44A9-4629-9D57-A97D9581F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562032"/>
          </a:xfrm>
        </p:spPr>
        <p:txBody>
          <a:bodyPr/>
          <a:lstStyle/>
          <a:p>
            <a:r>
              <a:rPr lang="cs-CZ" dirty="0"/>
              <a:t>Problematika získání souhlasu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EBB128-F687-4072-A949-243186C6EA70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20192" y="1844824"/>
            <a:ext cx="8228880" cy="208823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Bez tohoto oprávnění jsou sítě měst, spolků a jednotlivců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Tato síť není chráněná automaticky, o jejím ochranném pásmu rozhoduje ÚR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Není podle legislativy stavba ve veřejném zájmu ani z titulu z. o el. komunikacích</a:t>
            </a:r>
          </a:p>
          <a:p>
            <a:endParaRPr lang="cs-CZ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4DE74AC0-7181-4DE9-816E-BEE27A73E53C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9622" y="4135048"/>
            <a:ext cx="8228880" cy="272295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Posouzení veřejně prospěšného záměru může častokrát narazit na problematiku, že daná síť není „veřejného charakteru“ (osamocené P2P </a:t>
            </a:r>
            <a:r>
              <a:rPr lang="cs-CZ" dirty="0" err="1"/>
              <a:t>propoje</a:t>
            </a:r>
            <a:r>
              <a:rPr lang="cs-CZ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Nebo se v lokalitě nachází sítě stejného charakteru a lze využít § 10 z. 194/2017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Způsob jak realizovat SEK ať už veřejnou nebo „neveřejnou“ jako veřejně prospěšnou stavbu (P2P, nebo jiné dílčí případy distribuční sítě) je ji mít zanesenou v územně plánovací dokumentaci</a:t>
            </a:r>
          </a:p>
        </p:txBody>
      </p:sp>
    </p:spTree>
    <p:extLst>
      <p:ext uri="{BB962C8B-B14F-4D97-AF65-F5344CB8AC3E}">
        <p14:creationId xmlns:p14="http://schemas.microsoft.com/office/powerpoint/2010/main" val="3722979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87D37FE1-39F6-4DDB-AD66-ACE1AE75D19C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916832"/>
            <a:ext cx="8228880" cy="4666488"/>
          </a:xfrm>
        </p:spPr>
        <p:txBody>
          <a:bodyPr/>
          <a:lstStyle/>
          <a:p>
            <a:r>
              <a:rPr lang="cs-CZ" sz="1600" b="1" dirty="0"/>
              <a:t>§ 23a z. 183/2006 sb.</a:t>
            </a:r>
          </a:p>
          <a:p>
            <a:r>
              <a:rPr lang="cs-CZ" sz="1600" b="1" dirty="0"/>
              <a:t>Oprávněný investor</a:t>
            </a:r>
          </a:p>
          <a:p>
            <a:r>
              <a:rPr lang="cs-CZ" sz="1600" b="1" dirty="0"/>
              <a:t>(1)</a:t>
            </a:r>
            <a:r>
              <a:rPr lang="cs-CZ" sz="1600" dirty="0"/>
              <a:t> Vlastník, správce nebo provozovatel veřejné dopravní nebo veřejné technické infrastruktury (dále jen „oprávněný investor“) je oprávněn požadovat, aby byl o úkonech správního orgánu při projednávání návrhů zásad územního rozvoje, územního plánu nebo regulačního plánu vyrozuměn jednotlivě; za tím účelem podává žádost místně příslušnému krajskému úřadu. </a:t>
            </a:r>
            <a:r>
              <a:rPr lang="cs-CZ" sz="1600" b="1" dirty="0"/>
              <a:t>V žádosti uvede své identifikační údaje včetně údajů umožňujících zasílání do datové schránky, seznam obcí, kterých se žádost o doručování týká, a doklad prokazující skutečnost, že je oprávněným investorem s územní působností na území uvedených obcí</a:t>
            </a:r>
            <a:r>
              <a:rPr lang="cs-CZ" sz="1600" dirty="0"/>
              <a:t>. Je-li žádost úplná, krajský úřad zaznamená oprávněného investora do seznamu oprávněných investorů, který zveřejní způsobem umožňujícím dálkový přístup. Oprávněný investor zaznamenaný v seznamu oprávněných investorů je o úkonech správního orgánu podle věty první informován tímto správním orgánem.</a:t>
            </a:r>
          </a:p>
          <a:p>
            <a:r>
              <a:rPr lang="cs-CZ" sz="1600" b="1" dirty="0"/>
              <a:t>(2)</a:t>
            </a:r>
            <a:r>
              <a:rPr lang="cs-CZ" sz="1600" dirty="0"/>
              <a:t> Záznam v seznamu oprávněných investorů je účinný 5 let ode dne jeho zveřejnění. Žádost podle odstavce 1 lze podávat opakovaně. Změní-li se údaje poskytované podle odstavce 1, je oprávněný investor povinen o této změně neprodleně vyrozumět místně příslušný krajský úřad, který seznam oprávněných investorů upraví.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42682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CBEAB7F1-33C2-4969-9FB3-604025DE3D1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2060848"/>
            <a:ext cx="8228880" cy="396044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Zavedení do seznamu oprávněných investorů, které mají „právo“ být spraveni o tvorbě územního plánu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Územní plán vymezuje seznam veřejně prospěšných staveb technické infrastruktury, které by jinak jako SEK mohlo být problematické umísťovat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figurování v seznamu oprávněných investorů vzniká i velká šance na koordinaci staveb již ve fázi projektu s ostatními investory</a:t>
            </a:r>
          </a:p>
        </p:txBody>
      </p:sp>
    </p:spTree>
    <p:extLst>
      <p:ext uri="{BB962C8B-B14F-4D97-AF65-F5344CB8AC3E}">
        <p14:creationId xmlns:p14="http://schemas.microsoft.com/office/powerpoint/2010/main" val="4105867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A21B1066-F223-4831-BB31-FCF43A2D3DD1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2420888"/>
            <a:ext cx="8228880" cy="443711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Lze se tak včas dozvědět o plánovaných pracích v zájmové oblasti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 korektně provést koordinace a dodržet časovou následnost</a:t>
            </a:r>
          </a:p>
          <a:p>
            <a:endParaRPr lang="cs-CZ" dirty="0"/>
          </a:p>
          <a:p>
            <a:pPr marL="800100" lvl="1" indent="-342900">
              <a:buFontTx/>
              <a:buChar char="-"/>
            </a:pPr>
            <a:r>
              <a:rPr lang="cs-CZ" sz="2000" b="1" dirty="0"/>
              <a:t>Projekt – územní řízení – stavba</a:t>
            </a:r>
          </a:p>
          <a:p>
            <a:pPr marL="800100" lvl="1" indent="-342900">
              <a:buFontTx/>
              <a:buChar char="-"/>
            </a:pPr>
            <a:r>
              <a:rPr lang="cs-CZ" sz="2000" dirty="0"/>
              <a:t>Stavba – projekt – územní řízení</a:t>
            </a:r>
          </a:p>
          <a:p>
            <a:pPr marL="457200" lvl="1"/>
            <a:endParaRPr lang="cs-CZ" sz="2000" dirty="0"/>
          </a:p>
          <a:p>
            <a:pPr marL="457200" lvl="1"/>
            <a:endParaRPr lang="cs-CZ" sz="2000" dirty="0"/>
          </a:p>
          <a:p>
            <a:pPr marL="457200" lvl="1"/>
            <a:r>
              <a:rPr lang="cs-CZ" sz="2000" dirty="0"/>
              <a:t>Pokud dojde k druhé variantě, je potřeba: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563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7729A455-956A-44A3-8E37-1778CD49157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916832"/>
            <a:ext cx="8228880" cy="432048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Si uvědomit, že staveniště je pouze pro povolané a slouží dané věci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To že se někde kope, nelegitimuje automaticky </a:t>
            </a:r>
            <a:r>
              <a:rPr lang="cs-CZ" dirty="0" err="1"/>
              <a:t>připokládat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Nic jako </a:t>
            </a:r>
            <a:r>
              <a:rPr lang="cs-CZ" dirty="0" err="1"/>
              <a:t>připokládka</a:t>
            </a:r>
            <a:r>
              <a:rPr lang="cs-CZ" dirty="0"/>
              <a:t> zákon nezná, o možnost „</a:t>
            </a:r>
            <a:r>
              <a:rPr lang="cs-CZ" dirty="0" err="1"/>
              <a:t>přípolož</a:t>
            </a:r>
            <a:r>
              <a:rPr lang="cs-CZ" dirty="0"/>
              <a:t>“ je nutné požádat investora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Investor může žádost odmítnout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je nutné být připraven se podílet na nákladech a dalších podmínkách.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0361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704E6E97-069C-46E4-8160-13A2AB5F25BE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2132856"/>
            <a:ext cx="8228880" cy="417646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 položení infrastruktury realizovat kroky pro její legitimaci (projekt a územní řízení)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Mít vyřešené osobně-právní vztahy, nelze využívat souhlasy se stavbou cizího investora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Vystavení se nebezpečí, že projekt nebude souhlasit s realitou – operace se stanovisky ostatních správců tech. Infrastruktury (problematika prostorové normy, problematika ochranných pásem)</a:t>
            </a:r>
          </a:p>
        </p:txBody>
      </p:sp>
    </p:spTree>
    <p:extLst>
      <p:ext uri="{BB962C8B-B14F-4D97-AF65-F5344CB8AC3E}">
        <p14:creationId xmlns:p14="http://schemas.microsoft.com/office/powerpoint/2010/main" val="3331406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560" y="2276872"/>
            <a:ext cx="8228880" cy="439248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Právo stavět máme všichni, záleží z jakého titulu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Žádáme o územní rozhodnutí nebo souhlas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Stavět SEK nelze svépomoci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Je vhodné stavbu koordinovat s příbuznými sítěmi (SEK, NN, VO)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/>
          </a:p>
          <a:p>
            <a:pPr lvl="1"/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256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F6CDB251-B476-4325-BD1F-86B4D0E6B979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844824"/>
            <a:ext cx="8228880" cy="473849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Problematika prostorové normy a § 101 z. 127/2005 Sb. kontra ochranná pásma ostatních sítí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„Sítě elektronických komunikací mohou křížit, být kříženy, být vedeny v souběhu s ostatními sítěmi nebo jejich ochrannými pásmy“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Prostorová norma je až na provozovatele dopravní infrastruktury pouze doporučující, závaznou se stává, pokud ji některých z orgánů určí (orgány státní správy)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Vzniká velké množství různorodých požadavků, které často nejsou v </a:t>
            </a:r>
            <a:r>
              <a:rPr lang="cs-CZ" dirty="0" err="1"/>
              <a:t>zájemném</a:t>
            </a:r>
            <a:r>
              <a:rPr lang="cs-CZ" dirty="0"/>
              <a:t> souladu – neschopnost umístit síť do území.</a:t>
            </a:r>
          </a:p>
        </p:txBody>
      </p:sp>
    </p:spTree>
    <p:extLst>
      <p:ext uri="{BB962C8B-B14F-4D97-AF65-F5344CB8AC3E}">
        <p14:creationId xmlns:p14="http://schemas.microsoft.com/office/powerpoint/2010/main" val="2696178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8003488E-AA07-4A35-AB86-BEC7A46A203C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2204864"/>
            <a:ext cx="8228880" cy="417646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Častý problém se sítěmi VAK, široké ochranné pásmo, často mimo přidružený prostor v intravilánu a neadekvátní podmínky ochrany a překládky sítě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Nově zastavěné oblasti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Nesnadné řešení</a:t>
            </a:r>
          </a:p>
          <a:p>
            <a:r>
              <a:rPr lang="cs-CZ" dirty="0"/>
              <a:t>	- Vodoprávní úřad může vydat stanovisko podle platné legislativy</a:t>
            </a:r>
          </a:p>
          <a:p>
            <a:r>
              <a:rPr lang="cs-CZ" dirty="0"/>
              <a:t>	- § 90 stavebního zákonu, právo orgánu územního plánování a 	stavebního řádu přezkoumat vztah a určit prostorovou normu jako 	závaznou</a:t>
            </a:r>
          </a:p>
        </p:txBody>
      </p:sp>
    </p:spTree>
    <p:extLst>
      <p:ext uri="{BB962C8B-B14F-4D97-AF65-F5344CB8AC3E}">
        <p14:creationId xmlns:p14="http://schemas.microsoft.com/office/powerpoint/2010/main" val="230909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457560" y="2060848"/>
            <a:ext cx="8228880" cy="83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sz="2000" b="1" dirty="0"/>
              <a:t>Úvodní slovo</a:t>
            </a:r>
          </a:p>
          <a:p>
            <a:pPr algn="ctr">
              <a:lnSpc>
                <a:spcPct val="100000"/>
              </a:lnSpc>
            </a:pP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107640" y="1268640"/>
            <a:ext cx="8938440" cy="540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E2414C4A-DD1C-4351-B045-A7A4FB095310}"/>
              </a:ext>
            </a:extLst>
          </p:cNvPr>
          <p:cNvSpPr txBox="1">
            <a:spLocks/>
          </p:cNvSpPr>
          <p:nvPr/>
        </p:nvSpPr>
        <p:spPr>
          <a:xfrm>
            <a:off x="107640" y="2924944"/>
            <a:ext cx="8784840" cy="3515435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 marL="547688" indent="-285750">
              <a:buFont typeface="Arial" panose="020B0604020202020204" pitchFamily="34" charset="0"/>
              <a:buChar char="•"/>
            </a:pPr>
            <a:r>
              <a:rPr lang="cs-CZ" dirty="0"/>
              <a:t>   Stavebník SEK se musí řídit platnou legislativou</a:t>
            </a:r>
          </a:p>
          <a:p>
            <a:pPr marL="1547813" lvl="4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Stavební zákon (č. 183/2006 Sb.),</a:t>
            </a:r>
          </a:p>
          <a:p>
            <a:pPr marL="1547813" lvl="4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Zákon o elektronických komunikacích,</a:t>
            </a:r>
          </a:p>
          <a:p>
            <a:pPr marL="1547813" lvl="4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Zákon o usnadnění výstavby,</a:t>
            </a:r>
          </a:p>
          <a:p>
            <a:pPr marL="1547813" lvl="4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Novela zákona o urychlení výstavby</a:t>
            </a:r>
          </a:p>
          <a:p>
            <a:pPr marL="1547813" lvl="4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Věcná břemena (služebnosti)</a:t>
            </a:r>
          </a:p>
          <a:p>
            <a:pPr marL="633413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Tyto zákony nám ve velké míře pomáhají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5BEB36B8-EE4A-45CE-BE01-B72D8B43C74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700808"/>
            <a:ext cx="8228880" cy="5040560"/>
          </a:xfrm>
        </p:spPr>
        <p:txBody>
          <a:bodyPr/>
          <a:lstStyle/>
          <a:p>
            <a:r>
              <a:rPr lang="cs-CZ" dirty="0"/>
              <a:t>Problematika § 2i z. 416/2009 Přípojky do 100 m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Dvojí využití: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	- vymezení parcel dotčených přípojkou při umísťování nové sítě a 	omezení počtu účastníků v územním řízení, zjednodušení</a:t>
            </a:r>
          </a:p>
          <a:p>
            <a:endParaRPr lang="cs-CZ" dirty="0"/>
          </a:p>
          <a:p>
            <a:r>
              <a:rPr lang="cs-CZ" dirty="0"/>
              <a:t>	- vést přípojku ze stávajícího bodu „naší“ sítě resp. Jejího distribučního 	bodu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Nelze novou síť postavit jako přípojku přípojky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Nenahrazuje osobně-právní náležitosti, ty musí být řešeny vždy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Stavebník nese odpovědnost za provedení stavby a ochranu ostatních sítí</a:t>
            </a:r>
          </a:p>
        </p:txBody>
      </p:sp>
    </p:spTree>
    <p:extLst>
      <p:ext uri="{BB962C8B-B14F-4D97-AF65-F5344CB8AC3E}">
        <p14:creationId xmlns:p14="http://schemas.microsoft.com/office/powerpoint/2010/main" val="387598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1700808"/>
            <a:ext cx="8228880" cy="3370344"/>
          </a:xfrm>
        </p:spPr>
        <p:txBody>
          <a:bodyPr/>
          <a:lstStyle/>
          <a:p>
            <a:pPr algn="ctr"/>
            <a:r>
              <a:rPr lang="cs-CZ" sz="3200" dirty="0"/>
              <a:t>Děkuji za pozornost</a:t>
            </a:r>
          </a:p>
          <a:p>
            <a:pPr algn="ctr"/>
            <a:endParaRPr lang="cs-CZ" sz="32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pl-PL" sz="2400" dirty="0"/>
              <a:t>Podrobnější informace na našich školeních nebo na palik@vanco.cz</a:t>
            </a:r>
          </a:p>
          <a:p>
            <a:pPr algn="ctr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4079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DBBBE0F6-E727-49A0-BD19-C7E348182A8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560" y="2852936"/>
            <a:ext cx="8228880" cy="331236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Způsob, jakým </a:t>
            </a:r>
            <a:r>
              <a:rPr lang="cs-CZ" b="1" dirty="0"/>
              <a:t>realizovat</a:t>
            </a:r>
            <a:r>
              <a:rPr lang="cs-CZ" dirty="0"/>
              <a:t> stavbu elektronických komunikací jsou dva</a:t>
            </a:r>
          </a:p>
          <a:p>
            <a:r>
              <a:rPr lang="cs-CZ" dirty="0"/>
              <a:t>	z titulu veřejné komunikační sítě </a:t>
            </a:r>
          </a:p>
          <a:p>
            <a:r>
              <a:rPr lang="cs-CZ" dirty="0"/>
              <a:t>	z titulu oprávněného investora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 obou dochází k rozdělení správního řízení a občansko-právního vypořádání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 obou souvisí s pojmem „</a:t>
            </a:r>
            <a:r>
              <a:rPr lang="cs-CZ" b="1" dirty="0"/>
              <a:t>veřejně prospěšná stavba“</a:t>
            </a:r>
          </a:p>
          <a:p>
            <a:endParaRPr lang="cs-CZ" b="1" dirty="0"/>
          </a:p>
          <a:p>
            <a:r>
              <a:rPr lang="cs-CZ" b="1" dirty="0"/>
              <a:t>Proč?</a:t>
            </a:r>
          </a:p>
        </p:txBody>
      </p:sp>
    </p:spTree>
    <p:extLst>
      <p:ext uri="{BB962C8B-B14F-4D97-AF65-F5344CB8AC3E}">
        <p14:creationId xmlns:p14="http://schemas.microsoft.com/office/powerpoint/2010/main" val="270079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B377B438-1179-4C7A-BCB3-DB8910705CFD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560" y="2060848"/>
            <a:ext cx="8228880" cy="3725460"/>
          </a:xfrm>
        </p:spPr>
        <p:txBody>
          <a:bodyPr/>
          <a:lstStyle/>
          <a:p>
            <a:r>
              <a:rPr lang="cs-CZ" sz="1600" b="1" dirty="0"/>
              <a:t>§ 184a z. 183/2006 sb.</a:t>
            </a:r>
          </a:p>
          <a:p>
            <a:r>
              <a:rPr lang="cs-CZ" sz="1600" b="1" dirty="0"/>
              <a:t>(1)</a:t>
            </a:r>
            <a:r>
              <a:rPr lang="cs-CZ" sz="1600" dirty="0"/>
              <a:t> Není-li žadatel vlastníkem pozemku nebo stavby a není-li oprávněn ze služebnosti nebo z práva stavby požadovaný stavební záměr nebo opatření uskutečnit, dokládá souhlas vlastníka pozemku nebo stavby. Není-li žadatel o povolení změny dokončené stavby jejím vlastníkem, dokládá souhlas vlastníka stavby. K žádosti o povolení změny dokončené stavby v bytovém spoluvlastnictví vlastník jednotky dokládá souhlas společenství vlastníků, nebo správce, pokud společenství vlastníků nevzniklo.</a:t>
            </a:r>
          </a:p>
          <a:p>
            <a:r>
              <a:rPr lang="cs-CZ" sz="1600" b="1" dirty="0"/>
              <a:t>(2)</a:t>
            </a:r>
            <a:r>
              <a:rPr lang="cs-CZ" sz="1600" dirty="0"/>
              <a:t> Souhlas s navrhovaným stavebním záměrem musí být vyznačen na situačním výkresu dokumentace, nebo projektové dokumentace.</a:t>
            </a:r>
          </a:p>
          <a:p>
            <a:r>
              <a:rPr lang="cs-CZ" sz="1600" b="1" dirty="0"/>
              <a:t>(3)</a:t>
            </a:r>
            <a:r>
              <a:rPr lang="cs-CZ" sz="1600" dirty="0"/>
              <a:t> </a:t>
            </a:r>
            <a:r>
              <a:rPr lang="cs-CZ" sz="1600" b="1" dirty="0"/>
              <a:t>Souhlas se nedokládá, je-li pro získání potřebných práv k pozemku nebo stavbě pro požadovaný stavební záměr nebo opatření stanoven účel vyvlastnění zákonem.</a:t>
            </a:r>
          </a:p>
          <a:p>
            <a:r>
              <a:rPr lang="cs-CZ" sz="1600" b="1" dirty="0"/>
              <a:t>(4)</a:t>
            </a:r>
            <a:r>
              <a:rPr lang="cs-CZ" sz="1600" dirty="0"/>
              <a:t> Odstavce 1 a 2 se použijí obdobně u postupů podle části třetí hlavy III a části čtvrté hlavy I, které nejsou správním řízením.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21173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46B5AD66-1B1A-4614-8123-0E0DBA6D3715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560" y="2204864"/>
            <a:ext cx="8228880" cy="4114304"/>
          </a:xfrm>
        </p:spPr>
        <p:txBody>
          <a:bodyPr/>
          <a:lstStyle/>
          <a:p>
            <a:r>
              <a:rPr lang="cs-CZ" sz="1600" b="1" dirty="0"/>
              <a:t>§ 170 z. 183/2006 Sb.</a:t>
            </a:r>
          </a:p>
          <a:p>
            <a:r>
              <a:rPr lang="cs-CZ" sz="1600" b="1" dirty="0"/>
              <a:t>Účely vyvlastnění</a:t>
            </a:r>
          </a:p>
          <a:p>
            <a:r>
              <a:rPr lang="cs-CZ" sz="1600" b="1" dirty="0"/>
              <a:t>(1)</a:t>
            </a:r>
            <a:r>
              <a:rPr lang="cs-CZ" sz="1600" dirty="0"/>
              <a:t> Práva k pozemkům a stavbám, potřebná pro uskutečnění staveb nebo jiných veřejně prospěšných opatření podle tohoto zákona, lze odejmout nebo omezit, </a:t>
            </a:r>
            <a:r>
              <a:rPr lang="cs-CZ" sz="1600" b="1" dirty="0"/>
              <a:t>jsou-li vymezeny ve vydané územně plánovací dokumentaci a jde-li o</a:t>
            </a:r>
          </a:p>
          <a:p>
            <a:r>
              <a:rPr lang="cs-CZ" sz="1600" b="1" dirty="0"/>
              <a:t>a) veřejně prospěšnou stavbu dopravní a technické infrastruktury</a:t>
            </a:r>
            <a:r>
              <a:rPr lang="cs-CZ" sz="1600" dirty="0"/>
              <a:t>, včetně plochy nezbytné k zajištění její výstavby a řádného užívání pro stanovený účel,</a:t>
            </a:r>
          </a:p>
          <a:p>
            <a:r>
              <a:rPr lang="cs-CZ" sz="1600" b="1" dirty="0"/>
              <a:t>b)</a:t>
            </a:r>
            <a:r>
              <a:rPr lang="cs-CZ" sz="1600" dirty="0"/>
              <a:t> veřejně prospěšné opatření, a to snižování ohrožení v území povodněmi a jinými přírodními katastrofami, zvyšování retenčních schopností území, založení prvků územního systému ekologické stability a ochranu archeologického dědictví,</a:t>
            </a:r>
          </a:p>
          <a:p>
            <a:r>
              <a:rPr lang="cs-CZ" sz="1600" b="1" dirty="0"/>
              <a:t>c)</a:t>
            </a:r>
            <a:r>
              <a:rPr lang="cs-CZ" sz="1600" dirty="0"/>
              <a:t> stavby a opatření k zajišťování obrany a bezpečnosti státu,</a:t>
            </a:r>
          </a:p>
          <a:p>
            <a:r>
              <a:rPr lang="cs-CZ" sz="1600" b="1" dirty="0"/>
              <a:t>d)</a:t>
            </a:r>
            <a:r>
              <a:rPr lang="cs-CZ" sz="1600" dirty="0"/>
              <a:t> asanaci (ozdravění) území.</a:t>
            </a:r>
          </a:p>
          <a:p>
            <a:r>
              <a:rPr lang="cs-CZ" sz="1600" b="1" dirty="0"/>
              <a:t>(2)</a:t>
            </a:r>
            <a:r>
              <a:rPr lang="cs-CZ" sz="1600" dirty="0"/>
              <a:t> Právo k pozemku nebo stavbě lze odejmout nebo omezit též k vytvoření podmínek pro nezbytný přístup, řádné užívání stavby nebo příjezd k pozemku nebo stavbě.</a:t>
            </a:r>
          </a:p>
          <a:p>
            <a:r>
              <a:rPr lang="cs-CZ" sz="1600" b="1" dirty="0"/>
              <a:t>(3)</a:t>
            </a:r>
            <a:r>
              <a:rPr lang="cs-CZ" sz="1600" dirty="0"/>
              <a:t> Řízení o vyvlastnění práv k pozemkům a stavbám, příslušnost k jeho vedení a podmínky vyvlastnění upravuje zvláštní právní předpis</a:t>
            </a:r>
          </a:p>
        </p:txBody>
      </p:sp>
    </p:spTree>
    <p:extLst>
      <p:ext uri="{BB962C8B-B14F-4D97-AF65-F5344CB8AC3E}">
        <p14:creationId xmlns:p14="http://schemas.microsoft.com/office/powerpoint/2010/main" val="1888500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4CE80921-19B8-41B9-BEE5-5CF0AF33024C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988840"/>
            <a:ext cx="8228880" cy="4594480"/>
          </a:xfrm>
        </p:spPr>
        <p:txBody>
          <a:bodyPr/>
          <a:lstStyle/>
          <a:p>
            <a:r>
              <a:rPr lang="cs-CZ" sz="1600" b="1" dirty="0"/>
              <a:t>§ 2 z. 183/2006 Sb.</a:t>
            </a:r>
          </a:p>
          <a:p>
            <a:r>
              <a:rPr lang="cs-CZ" sz="1600" b="1" dirty="0"/>
              <a:t>Základní pojmy</a:t>
            </a:r>
          </a:p>
          <a:p>
            <a:r>
              <a:rPr lang="cs-CZ" sz="1600" b="1" dirty="0"/>
              <a:t>(1)</a:t>
            </a:r>
            <a:r>
              <a:rPr lang="cs-CZ" sz="1600" dirty="0"/>
              <a:t> V tomto zákoně se rozumí</a:t>
            </a:r>
          </a:p>
          <a:p>
            <a:r>
              <a:rPr lang="cs-CZ" sz="1600" b="1" dirty="0"/>
              <a:t>k)</a:t>
            </a:r>
            <a:r>
              <a:rPr lang="cs-CZ" sz="1600" dirty="0"/>
              <a:t> </a:t>
            </a:r>
            <a:r>
              <a:rPr lang="cs-CZ" sz="1600" b="1" dirty="0"/>
              <a:t>veřejnou infrastrukturou pozemky, stavby, zařízení</a:t>
            </a:r>
            <a:r>
              <a:rPr lang="cs-CZ" sz="1600" dirty="0"/>
              <a:t>, a to</a:t>
            </a:r>
          </a:p>
          <a:p>
            <a:r>
              <a:rPr lang="cs-CZ" sz="1600" b="1" dirty="0"/>
              <a:t>	1.</a:t>
            </a:r>
            <a:r>
              <a:rPr lang="cs-CZ" sz="1600" dirty="0"/>
              <a:t> dopravní infrastruktura, například stavby pozemních komunikací, drah, vodních cest, letišť a s nimi souvisejících zařízení;</a:t>
            </a:r>
          </a:p>
          <a:p>
            <a:r>
              <a:rPr lang="cs-CZ" sz="1600" b="1" dirty="0"/>
              <a:t>	2.</a:t>
            </a:r>
            <a:r>
              <a:rPr lang="cs-CZ" sz="1600" dirty="0"/>
              <a:t> </a:t>
            </a:r>
            <a:r>
              <a:rPr lang="cs-CZ" sz="1600" b="1" dirty="0"/>
              <a:t>technická infrastruktura</a:t>
            </a:r>
            <a:r>
              <a:rPr lang="cs-CZ" sz="1600" dirty="0"/>
              <a:t>, kterou jsou vedení a stavby a s nimi provozně související zařízení technického vybavení, například vodovody, vodojemy, kanalizace, čistírny odpadních vod, stavby ke snižování ohrožení území živelními nebo jinými pohromami, stavby a zařízení pro nakládání s odpady, trafostanice, energetické vedení</a:t>
            </a:r>
            <a:r>
              <a:rPr lang="cs-CZ" sz="1600" b="1" dirty="0"/>
              <a:t>, komunikační vedení veřejné komunikační sítě a elektronické komunikační zařízení veřejné komunikační sítě</a:t>
            </a:r>
            <a:r>
              <a:rPr lang="cs-CZ" sz="1600" dirty="0"/>
              <a:t>, produktovody a zásobníky plynu;</a:t>
            </a:r>
          </a:p>
          <a:p>
            <a:r>
              <a:rPr lang="cs-CZ" sz="1600" b="1" dirty="0"/>
              <a:t>	3.</a:t>
            </a:r>
            <a:r>
              <a:rPr lang="cs-CZ" sz="1600" dirty="0"/>
              <a:t> občanské vybavení, kterým jsou stavby, zařízení a pozemky sloužící například pro vzdělávání a výchovu, sociální služby a péči o rodiny, zdravotní služby, kulturu, veřejnou správu, ochranu obyvatelstva;</a:t>
            </a:r>
          </a:p>
          <a:p>
            <a:r>
              <a:rPr lang="cs-CZ" sz="1600" b="1" dirty="0"/>
              <a:t>	4.</a:t>
            </a:r>
            <a:r>
              <a:rPr lang="cs-CZ" sz="1600" dirty="0"/>
              <a:t> veřejné prostranství,</a:t>
            </a:r>
          </a:p>
          <a:p>
            <a:r>
              <a:rPr lang="cs-CZ" sz="1600" dirty="0"/>
              <a:t>zřizované nebo užívané ve veřejném zájmu,</a:t>
            </a:r>
          </a:p>
          <a:p>
            <a:r>
              <a:rPr lang="cs-CZ" sz="1600" b="1" dirty="0"/>
              <a:t>l) veřejně prospěšnou stavbou stavba pro veřejnou infrastrukturu </a:t>
            </a:r>
            <a:r>
              <a:rPr lang="cs-CZ" sz="1600" dirty="0"/>
              <a:t>určená k rozvoji nebo ochraně území obce, kraje nebo státu, vymezená ve vydané územně plánovací dokumentaci,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40169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1C46E-1489-4EA7-8B6D-66200A81A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002" y="2492896"/>
            <a:ext cx="8228880" cy="1142280"/>
          </a:xfrm>
        </p:spPr>
        <p:txBody>
          <a:bodyPr/>
          <a:lstStyle/>
          <a:p>
            <a:r>
              <a:rPr lang="cs-CZ" dirty="0"/>
              <a:t>Zákon o elektronických komunikací 127/2005 Sb.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4B1718-5E3F-4115-B93D-B0A9B0FC95E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1002" y="4221088"/>
            <a:ext cx="8228880" cy="1930184"/>
          </a:xfrm>
        </p:spPr>
        <p:txBody>
          <a:bodyPr/>
          <a:lstStyle/>
          <a:p>
            <a:r>
              <a:rPr lang="cs-CZ" dirty="0"/>
              <a:t>Na základě telekomunikačního oprávnění provozovat síť elektronických komunikací (veřejná komunikační síť nebo síť za účelem bezpečnosti státu je stavba ve veřejném zájmu)</a:t>
            </a:r>
          </a:p>
          <a:p>
            <a:endParaRPr lang="cs-CZ" dirty="0"/>
          </a:p>
          <a:p>
            <a:r>
              <a:rPr lang="cs-CZ" dirty="0"/>
              <a:t>Taková síť je chráněná automaticky dle legislativy a její umísťování má výhody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092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5C5CE7-F0B3-4976-B511-C6CFD7BD3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594" y="2286720"/>
            <a:ext cx="8228880" cy="1142280"/>
          </a:xfrm>
        </p:spPr>
        <p:txBody>
          <a:bodyPr/>
          <a:lstStyle/>
          <a:p>
            <a:r>
              <a:rPr lang="cs-CZ" dirty="0"/>
              <a:t>Zákon o elektronických komunikací 127/2005 Sb.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633B4D-76AE-4D8F-B2B4-9F4B0BAE0F58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68897" y="3717032"/>
            <a:ext cx="8228880" cy="2866288"/>
          </a:xfrm>
        </p:spPr>
        <p:txBody>
          <a:bodyPr/>
          <a:lstStyle/>
          <a:p>
            <a:endParaRPr lang="cs-CZ" sz="1600" dirty="0"/>
          </a:p>
          <a:p>
            <a:r>
              <a:rPr lang="cs-CZ" sz="1600" b="1" dirty="0"/>
              <a:t>Komunikační činnosti a podnikání</a:t>
            </a:r>
          </a:p>
          <a:p>
            <a:r>
              <a:rPr lang="cs-CZ" sz="1600" b="1" dirty="0"/>
              <a:t>§ 7</a:t>
            </a:r>
          </a:p>
          <a:p>
            <a:r>
              <a:rPr lang="cs-CZ" sz="1600" dirty="0"/>
              <a:t>(1) Komunikačními činnostmi jsou</a:t>
            </a:r>
          </a:p>
          <a:p>
            <a:r>
              <a:rPr lang="cs-CZ" sz="1600" b="1" dirty="0"/>
              <a:t>	a) zajišťování sítí elektronických komunikací,</a:t>
            </a:r>
          </a:p>
          <a:p>
            <a:r>
              <a:rPr lang="cs-CZ" sz="1600" b="1" dirty="0"/>
              <a:t>	b) poskytování služeb elektronických komunikací,</a:t>
            </a:r>
          </a:p>
          <a:p>
            <a:r>
              <a:rPr lang="cs-CZ" sz="1600" dirty="0"/>
              <a:t>	c) provozování přístrojů (§ 73).</a:t>
            </a:r>
          </a:p>
          <a:p>
            <a:r>
              <a:rPr lang="cs-CZ" sz="1600" dirty="0"/>
              <a:t>(2) </a:t>
            </a:r>
            <a:r>
              <a:rPr lang="cs-CZ" sz="1600" b="1" dirty="0"/>
              <a:t>Zajišťování veřejné komunikační sítě, poskytování veřejně dostupné služby elektronických komunikací, </a:t>
            </a:r>
            <a:r>
              <a:rPr lang="cs-CZ" sz="1600" b="1" u="sng" dirty="0"/>
              <a:t>zavádění vysokorychlostních sítí elektronických komunikací podle zákona o opatřeních ke snížení nákladů </a:t>
            </a:r>
            <a:r>
              <a:rPr lang="cs-CZ" sz="1600" b="1" dirty="0"/>
              <a:t>na budování vysokorychlostních sítí elektronických komunikací a zajišťování sítí elektronických komunikací pro účely bezpečnosti státu se uskutečňují ve veřejném zájmu.</a:t>
            </a:r>
          </a:p>
        </p:txBody>
      </p:sp>
    </p:spTree>
    <p:extLst>
      <p:ext uri="{BB962C8B-B14F-4D97-AF65-F5344CB8AC3E}">
        <p14:creationId xmlns:p14="http://schemas.microsoft.com/office/powerpoint/2010/main" val="2928122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64106F-7E7D-4134-BEA5-513F4D062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560" y="1897042"/>
            <a:ext cx="8228880" cy="1142280"/>
          </a:xfrm>
        </p:spPr>
        <p:txBody>
          <a:bodyPr/>
          <a:lstStyle/>
          <a:p>
            <a:r>
              <a:rPr lang="cs-CZ" dirty="0"/>
              <a:t>Zákon o elektronických komunikací 127/2005 Sb.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3EF50D-F419-4598-9FE0-8E18E63B761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83568" y="3068960"/>
            <a:ext cx="8228880" cy="3312368"/>
          </a:xfrm>
        </p:spPr>
        <p:txBody>
          <a:bodyPr/>
          <a:lstStyle/>
          <a:p>
            <a:r>
              <a:rPr lang="cs-CZ" sz="1600" b="1" dirty="0"/>
              <a:t>§ 8</a:t>
            </a:r>
          </a:p>
          <a:p>
            <a:r>
              <a:rPr lang="cs-CZ" sz="1600" b="1" dirty="0"/>
              <a:t>(1) Předmětem podnikání v elektronických komunikacích je</a:t>
            </a:r>
          </a:p>
          <a:p>
            <a:pPr lvl="2"/>
            <a:r>
              <a:rPr lang="cs-CZ" sz="1600" b="1" dirty="0"/>
              <a:t>	a) zajišťování veřejných komunikačních sítí,</a:t>
            </a:r>
          </a:p>
          <a:p>
            <a:pPr lvl="2"/>
            <a:r>
              <a:rPr lang="cs-CZ" sz="1600" b="1" dirty="0"/>
              <a:t>	b) poskytování služeb elektronických komunikací.</a:t>
            </a:r>
          </a:p>
          <a:p>
            <a:r>
              <a:rPr lang="cs-CZ" sz="1600" dirty="0"/>
              <a:t>(2) Podnikat v elektronických komunikacích na území České republiky mohou za podmínek stanovených tímto zákonem fyzické a právnické osoby, které splňují obecné podmínky. Oprávnění k podnikání vzniká těmto osobám dnem doručení oznámení podnikání, které splňuje náležitosti podle § 13, nestanoví-li tento zákon jinak.</a:t>
            </a:r>
          </a:p>
          <a:p>
            <a:r>
              <a:rPr lang="cs-CZ" sz="1600" dirty="0"/>
              <a:t>(3) Obecnými podmínkami pro podnikání v elektronických komunikacích se rozumí</a:t>
            </a:r>
          </a:p>
          <a:p>
            <a:r>
              <a:rPr lang="cs-CZ" sz="1600" dirty="0"/>
              <a:t>	a) u fyzických osob dosažení věku nejméně 18 let,</a:t>
            </a:r>
          </a:p>
          <a:p>
            <a:r>
              <a:rPr lang="cs-CZ" sz="1600" dirty="0"/>
              <a:t>	b) u fyzických osob plná způsobilost k právním úkonům,</a:t>
            </a:r>
          </a:p>
          <a:p>
            <a:r>
              <a:rPr lang="cs-CZ" sz="1600" dirty="0"/>
              <a:t>	c) bezúhonnost fyzické nebo právnické osoby.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48189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12682</TotalTime>
  <Words>713</Words>
  <Application>Microsoft Office PowerPoint</Application>
  <PresentationFormat>Předvádění na obrazovce (4:3)</PresentationFormat>
  <Paragraphs>166</Paragraphs>
  <Slides>21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Helvetica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Zákon o elektronických komunikací 127/2005 Sb.</vt:lpstr>
      <vt:lpstr>Zákon o elektronických komunikací 127/2005 Sb.</vt:lpstr>
      <vt:lpstr>Zákon o elektronických komunikací 127/2005 Sb.</vt:lpstr>
      <vt:lpstr>Prezentace aplikace PowerPoint</vt:lpstr>
      <vt:lpstr>Problematika získání souhlasu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Roman</dc:creator>
  <cp:lastModifiedBy>Jakub Rejzek</cp:lastModifiedBy>
  <cp:revision>290</cp:revision>
  <cp:lastPrinted>2017-06-29T14:08:31Z</cp:lastPrinted>
  <dcterms:modified xsi:type="dcterms:W3CDTF">2019-06-21T13:14:28Z</dcterms:modified>
  <dc:language>cs-CZ</dc:language>
</cp:coreProperties>
</file>