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4" r:id="rId3"/>
    <p:sldId id="373" r:id="rId4"/>
    <p:sldId id="419" r:id="rId5"/>
    <p:sldId id="420" r:id="rId6"/>
    <p:sldId id="424" r:id="rId7"/>
    <p:sldId id="423" r:id="rId8"/>
    <p:sldId id="418" r:id="rId9"/>
    <p:sldId id="417" r:id="rId10"/>
    <p:sldId id="427" r:id="rId11"/>
    <p:sldId id="421" r:id="rId12"/>
    <p:sldId id="422" r:id="rId13"/>
    <p:sldId id="431" r:id="rId14"/>
    <p:sldId id="430" r:id="rId15"/>
    <p:sldId id="390" r:id="rId16"/>
    <p:sldId id="271" r:id="rId17"/>
  </p:sldIdLst>
  <p:sldSz cx="9144000" cy="6858000" type="screen4x3"/>
  <p:notesSz cx="6805613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za" initials="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60498" autoAdjust="0"/>
  </p:normalViewPr>
  <p:slideViewPr>
    <p:cSldViewPr snapToGrid="0">
      <p:cViewPr>
        <p:scale>
          <a:sx n="46" d="100"/>
          <a:sy n="46" d="100"/>
        </p:scale>
        <p:origin x="-20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463F0-D257-4F30-A3A6-9DB8C1D4147F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87CE-7703-44A6-91F8-788644901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92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E17EE-300A-4EFF-A375-C65586560BFA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171C4-8FAE-4C84-BACA-A2C924174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1., 11. a 12. </a:t>
            </a:r>
            <a:r>
              <a:rPr lang="cs-CZ" dirty="0" err="1" smtClean="0"/>
              <a:t>slide</a:t>
            </a:r>
            <a:r>
              <a:rPr lang="cs-CZ" dirty="0" smtClean="0"/>
              <a:t> = RYCHLOVKA, MIMO ČAS  a KOMENT</a:t>
            </a:r>
          </a:p>
          <a:p>
            <a:endParaRPr lang="cs-CZ" dirty="0" smtClean="0"/>
          </a:p>
          <a:p>
            <a:r>
              <a:rPr lang="cs-CZ" sz="1600" b="1" dirty="0" smtClean="0"/>
              <a:t>2. – 10. SLIDE = 9x </a:t>
            </a:r>
            <a:r>
              <a:rPr lang="cs-CZ" sz="1600" b="1" dirty="0" err="1" smtClean="0"/>
              <a:t>slide</a:t>
            </a:r>
            <a:r>
              <a:rPr lang="cs-CZ" sz="1600" b="1" dirty="0" smtClean="0"/>
              <a:t> = 45/50 sec = cca 7 až 8 min !!</a:t>
            </a:r>
            <a:endParaRPr lang="cs-CZ" sz="1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44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KDO </a:t>
            </a:r>
            <a:r>
              <a:rPr lang="cs-CZ" dirty="0" err="1" smtClean="0"/>
              <a:t>ChV</a:t>
            </a:r>
            <a:r>
              <a:rPr lang="cs-CZ" dirty="0" smtClean="0"/>
              <a:t> PŘIBLÍŽÍ STAROSTOVI, MUNICIPALITÁM ?? =&gt; </a:t>
            </a:r>
            <a:r>
              <a:rPr lang="cs-CZ" b="1" dirty="0" smtClean="0"/>
              <a:t>INOVAČNÍ BROKER !!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12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KDE se bude VŠE  AGREGOVAT? … pro představu starosty = </a:t>
            </a:r>
            <a:r>
              <a:rPr lang="cs-CZ" dirty="0" err="1" smtClean="0"/>
              <a:t>eSHOP</a:t>
            </a:r>
            <a:r>
              <a:rPr lang="cs-CZ" dirty="0" smtClean="0"/>
              <a:t> – KATALOG ŘEŠENÍ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5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Kdo má v kompetenci za ČR a kdo už dnes může „vložit“ finance= podpořit IB? + MPO = rychlý NET, MV – </a:t>
            </a:r>
            <a:r>
              <a:rPr lang="cs-CZ" dirty="0" err="1" smtClean="0"/>
              <a:t>eGovernment</a:t>
            </a:r>
            <a:r>
              <a:rPr lang="cs-CZ" dirty="0" smtClean="0"/>
              <a:t> a kraje = </a:t>
            </a:r>
            <a:r>
              <a:rPr lang="cs-CZ" dirty="0" err="1" smtClean="0"/>
              <a:t>PILOTy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991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CELKOVÉ SCHEMA IB – funguje jak zdola nahoru (</a:t>
            </a:r>
            <a:r>
              <a:rPr lang="cs-CZ" dirty="0" err="1" smtClean="0"/>
              <a:t>botom</a:t>
            </a:r>
            <a:r>
              <a:rPr lang="cs-CZ" dirty="0" smtClean="0"/>
              <a:t> up) = princip metody LEADER, tak shora dolů (autorita státu)</a:t>
            </a:r>
          </a:p>
          <a:p>
            <a:r>
              <a:rPr lang="cs-CZ" dirty="0" smtClean="0"/>
              <a:t> Koncept </a:t>
            </a:r>
            <a:r>
              <a:rPr lang="cs-CZ" dirty="0" err="1" smtClean="0"/>
              <a:t>ChV</a:t>
            </a:r>
            <a:r>
              <a:rPr lang="cs-CZ" dirty="0" smtClean="0"/>
              <a:t> je revizí, rozvinutím a aktualizací metody LEADER, která je </a:t>
            </a:r>
            <a:r>
              <a:rPr lang="cs-CZ" dirty="0" err="1" smtClean="0"/>
              <a:t>MASkám</a:t>
            </a:r>
            <a:r>
              <a:rPr lang="cs-CZ" dirty="0" smtClean="0"/>
              <a:t> vlastní, a nikomu jinému, není to nic, co by tu mělo běžet duálně k Leaderu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10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24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76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V ČR celkem 179 MAS, uspořádání dle krajů. V SK 27 </a:t>
            </a:r>
            <a:r>
              <a:rPr lang="cs-CZ" b="1" dirty="0" err="1" smtClean="0"/>
              <a:t>MASek</a:t>
            </a:r>
            <a:r>
              <a:rPr lang="cs-CZ" b="1" dirty="0" smtClean="0"/>
              <a:t> …Působení LEADER v obcích do 25.000 obyvatel… 4xOP = přerozdělování cca 16 </a:t>
            </a:r>
            <a:r>
              <a:rPr lang="cs-CZ" b="1" dirty="0" err="1" smtClean="0"/>
              <a:t>mld.Kč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u="sng" dirty="0" smtClean="0"/>
              <a:t>Další INFO výběrově, </a:t>
            </a:r>
            <a:r>
              <a:rPr lang="cs-CZ" b="1" u="sng" dirty="0" smtClean="0">
                <a:solidFill>
                  <a:srgbClr val="C00000"/>
                </a:solidFill>
              </a:rPr>
              <a:t>pokud by byl zájem a čas: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OBCE</a:t>
            </a:r>
          </a:p>
          <a:p>
            <a:r>
              <a:rPr lang="cs-CZ" dirty="0" smtClean="0"/>
              <a:t>Počet obcí celkem: 6.258/ 100%</a:t>
            </a:r>
          </a:p>
          <a:p>
            <a:r>
              <a:rPr lang="cs-CZ" dirty="0" smtClean="0"/>
              <a:t>Počet obcí v MAS: 5.864/ 93,7%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POČET OBYVATEL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Počet obyvatel celkem ČR: 10.610.055/100,0%</a:t>
            </a:r>
          </a:p>
          <a:p>
            <a:r>
              <a:rPr lang="cs-CZ" dirty="0" smtClean="0"/>
              <a:t>Počet obyvatel v MAS: 6.172.567/ 58,2%</a:t>
            </a:r>
          </a:p>
          <a:p>
            <a:r>
              <a:rPr lang="cs-CZ" b="1" dirty="0" smtClean="0"/>
              <a:t>ROZLOHA (ha)</a:t>
            </a:r>
          </a:p>
          <a:p>
            <a:r>
              <a:rPr lang="cs-CZ" dirty="0" smtClean="0"/>
              <a:t>Velikost území celkem ČR: 7.887.027</a:t>
            </a:r>
          </a:p>
          <a:p>
            <a:r>
              <a:rPr lang="cs-CZ" dirty="0" smtClean="0"/>
              <a:t>Velikost území MAS: 6.799.015,3/ 64,1%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61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Výsledek diskuse v rámci NS a KS MAS na téma: Jaký chceme VENKOV?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73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Konference OECD 2018 (?) – 10 hybných sil pro CHYTRÝ VENKOV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96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Prioritizace</a:t>
            </a:r>
            <a:r>
              <a:rPr lang="cs-CZ" dirty="0" smtClean="0"/>
              <a:t> dle 1. Konference MAS Středočeského kraje, Dolní Břežany, 20 . 201.3. 2019 – 80 účastníků, finanční podpora Středočeského kraje, předcházelo Vzdělávání MAS Sk v INOVATIVNÍCH  ŘEŠENÍ, 4 workshopy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06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„chytrý venkov“, pak nutně řešit mj. RYCHLÝ NET, ideálně BROADBAND!! … Pozn. může se vynechat !!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05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Josef Večeř: Decentralizované SMART </a:t>
            </a:r>
            <a:r>
              <a:rPr lang="cs-CZ" dirty="0" err="1" smtClean="0"/>
              <a:t>energosystémy</a:t>
            </a:r>
            <a:r>
              <a:rPr lang="cs-CZ" dirty="0" smtClean="0"/>
              <a:t>, kde jsou uplatněny prvky </a:t>
            </a:r>
            <a:r>
              <a:rPr lang="cs-CZ" dirty="0" err="1" smtClean="0"/>
              <a:t>IoT</a:t>
            </a:r>
            <a:r>
              <a:rPr lang="cs-CZ" dirty="0" smtClean="0"/>
              <a:t>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J. Slavík: 2</a:t>
            </a:r>
            <a:r>
              <a:rPr lang="cs-CZ" baseline="0" dirty="0" smtClean="0"/>
              <a:t> typy Smart </a:t>
            </a:r>
            <a:r>
              <a:rPr lang="cs-CZ" baseline="0" dirty="0" err="1" smtClean="0"/>
              <a:t>Villages</a:t>
            </a:r>
            <a:r>
              <a:rPr lang="cs-CZ" baseline="0" dirty="0" smtClean="0"/>
              <a:t> projektů = 1. demonstrátor; 2. developer</a:t>
            </a:r>
            <a:endParaRPr lang="cs-CZ" dirty="0" smtClean="0"/>
          </a:p>
          <a:p>
            <a:r>
              <a:rPr lang="cs-CZ" dirty="0" smtClean="0"/>
              <a:t>Nikoliv investice do nových, ALE instalace do stávajících budov (modernizace, rekonstrukce) … </a:t>
            </a:r>
            <a:r>
              <a:rPr lang="cs-CZ" b="1" dirty="0" smtClean="0"/>
              <a:t>demonstrátor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1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CELKOVÉ SCHEMA IB – funguje jak zdola nahoru (</a:t>
            </a:r>
            <a:r>
              <a:rPr lang="cs-CZ" dirty="0" err="1" smtClean="0"/>
              <a:t>botom</a:t>
            </a:r>
            <a:r>
              <a:rPr lang="cs-CZ" dirty="0" smtClean="0"/>
              <a:t> up) = princip metody LEADER, tak shora dolů (autorita státu)</a:t>
            </a:r>
          </a:p>
          <a:p>
            <a:r>
              <a:rPr lang="cs-CZ" dirty="0" smtClean="0"/>
              <a:t> Koncept </a:t>
            </a:r>
            <a:r>
              <a:rPr lang="cs-CZ" dirty="0" err="1" smtClean="0"/>
              <a:t>ChV</a:t>
            </a:r>
            <a:r>
              <a:rPr lang="cs-CZ" dirty="0" smtClean="0"/>
              <a:t> je revizí, rozvinutím a aktualizací metody LEADER, která je </a:t>
            </a:r>
            <a:r>
              <a:rPr lang="cs-CZ" dirty="0" err="1" smtClean="0"/>
              <a:t>MASkám</a:t>
            </a:r>
            <a:r>
              <a:rPr lang="cs-CZ" dirty="0" smtClean="0"/>
              <a:t> vlastní, a nikomu jinému, není to nic, co by tu mělo běžet duálně k Leaderu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1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KDO </a:t>
            </a:r>
            <a:r>
              <a:rPr lang="cs-CZ" dirty="0" err="1" smtClean="0"/>
              <a:t>ChV</a:t>
            </a:r>
            <a:r>
              <a:rPr lang="cs-CZ" dirty="0" smtClean="0"/>
              <a:t> PŘIBLÍŽÍ STAROSTOVI, MUNICIPALITÁM ?? =&gt; </a:t>
            </a:r>
            <a:r>
              <a:rPr lang="cs-CZ" b="1" dirty="0" smtClean="0"/>
              <a:t>INOVAČNÍ BROKER !!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71C4-8FAE-4C84-BACA-A2C92417457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12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1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6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8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8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54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8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C1FFAC-5C90-42B0-844F-B1DF1DA08380}" type="datetimeFigureOut">
              <a:rPr lang="cs-CZ" smtClean="0"/>
              <a:t>12.6.2019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liva@posemberi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nsmascr.cz/pracovni-skupiny/ps-chytry-venk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3487" y="1493948"/>
            <a:ext cx="8216721" cy="2382593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 smtClean="0">
                <a:solidFill>
                  <a:schemeClr val="tx1"/>
                </a:solidFill>
              </a:rPr>
              <a:t>Koncept </a:t>
            </a:r>
            <a:r>
              <a:rPr lang="cs-CZ" sz="6600" b="1" dirty="0" smtClean="0">
                <a:solidFill>
                  <a:srgbClr val="C00000"/>
                </a:solidFill>
              </a:rPr>
              <a:t>Chytrý venkov   </a:t>
            </a:r>
            <a:r>
              <a:rPr lang="cs-CZ" sz="6600" b="1" dirty="0" smtClean="0">
                <a:solidFill>
                  <a:schemeClr val="tx1"/>
                </a:solidFill>
              </a:rPr>
              <a:t>z pozice NS MAS ČR</a:t>
            </a:r>
            <a:endParaRPr lang="cs-CZ" sz="6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1217" y="4492092"/>
            <a:ext cx="8004591" cy="1334221"/>
          </a:xfrm>
        </p:spPr>
        <p:txBody>
          <a:bodyPr>
            <a:normAutofit fontScale="25000" lnSpcReduction="20000"/>
          </a:bodyPr>
          <a:lstStyle/>
          <a:p>
            <a:pPr algn="ctr"/>
            <a:endParaRPr lang="cs-CZ" sz="7400" b="1" dirty="0" smtClean="0"/>
          </a:p>
          <a:p>
            <a:pPr algn="ctr"/>
            <a:r>
              <a:rPr lang="cs-CZ" sz="7400" b="1" dirty="0" smtClean="0"/>
              <a:t>Miloslav Oliva, PS chytrý venkov NS MAS ČR</a:t>
            </a:r>
          </a:p>
          <a:p>
            <a:pPr algn="ctr"/>
            <a:r>
              <a:rPr lang="cs-CZ" sz="7400" b="1" dirty="0" smtClean="0"/>
              <a:t/>
            </a:r>
            <a:br>
              <a:rPr lang="cs-CZ" sz="7400" b="1" dirty="0" smtClean="0"/>
            </a:br>
            <a:r>
              <a:rPr lang="cs-CZ" sz="7400" b="1" dirty="0" smtClean="0"/>
              <a:t>K</a:t>
            </a:r>
            <a:r>
              <a:rPr lang="cs-CZ" sz="7400" b="1" dirty="0" smtClean="0"/>
              <a:t>onference </a:t>
            </a:r>
            <a:r>
              <a:rPr lang="cs-CZ" sz="7400" b="1" dirty="0"/>
              <a:t>ISP </a:t>
            </a:r>
            <a:r>
              <a:rPr lang="cs-CZ" sz="7400" b="1" dirty="0" err="1" smtClean="0"/>
              <a:t>Futuretec</a:t>
            </a:r>
            <a:r>
              <a:rPr lang="cs-CZ" sz="7400" b="1" dirty="0" smtClean="0"/>
              <a:t> „Devět skal“ </a:t>
            </a:r>
            <a:r>
              <a:rPr lang="cs-CZ" sz="7400" b="1" dirty="0"/>
              <a:t>– </a:t>
            </a:r>
            <a:r>
              <a:rPr lang="cs-CZ" sz="7400" b="1" dirty="0" smtClean="0"/>
              <a:t>13.6. </a:t>
            </a:r>
            <a:r>
              <a:rPr lang="cs-CZ" sz="7400" b="1" dirty="0"/>
              <a:t>2019 </a:t>
            </a:r>
          </a:p>
          <a:p>
            <a:pPr algn="ctr"/>
            <a:endParaRPr lang="cs-CZ" sz="2000" b="1" dirty="0" smtClean="0"/>
          </a:p>
          <a:p>
            <a:pPr algn="ctr">
              <a:lnSpc>
                <a:spcPct val="0"/>
              </a:lnSpc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89" y="430484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718" y="325242"/>
            <a:ext cx="7543800" cy="13103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u="sng" dirty="0" smtClean="0">
                <a:solidFill>
                  <a:srgbClr val="C00000"/>
                </a:solidFill>
              </a:rPr>
              <a:t>Inovační </a:t>
            </a:r>
            <a:r>
              <a:rPr lang="cs-CZ" b="1" u="sng" dirty="0">
                <a:solidFill>
                  <a:srgbClr val="C00000"/>
                </a:solidFill>
              </a:rPr>
              <a:t>broker </a:t>
            </a:r>
            <a:r>
              <a:rPr lang="cs-CZ" b="1" u="sng" dirty="0" smtClean="0">
                <a:solidFill>
                  <a:srgbClr val="C00000"/>
                </a:solidFill>
              </a:rPr>
              <a:t>(IB</a:t>
            </a:r>
            <a:r>
              <a:rPr lang="cs-CZ" u="sng" dirty="0" smtClean="0">
                <a:solidFill>
                  <a:srgbClr val="C00000"/>
                </a:solidFill>
              </a:rPr>
              <a:t>): Místní akční skupiny - MAS (2)</a:t>
            </a:r>
            <a:endParaRPr lang="cs-CZ" u="sng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35280" y="1983345"/>
            <a:ext cx="8396595" cy="39907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cs-CZ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Místní znalost a kontakty v regionu</a:t>
            </a:r>
            <a:endParaRPr lang="cs-CZ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cs-CZ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Koordinují zpracování Analýzy </a:t>
            </a:r>
            <a:r>
              <a:rPr lang="cs-CZ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problémů a </a:t>
            </a:r>
            <a:r>
              <a:rPr lang="cs-CZ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potřeb / Akčního plánu  pro municipality nebo pro celé území MAS</a:t>
            </a:r>
            <a:endParaRPr lang="cs-CZ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234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u="sng" dirty="0" smtClean="0">
                <a:solidFill>
                  <a:srgbClr val="C00000"/>
                </a:solidFill>
              </a:rPr>
              <a:t>IB: SW databáze/</a:t>
            </a:r>
            <a:r>
              <a:rPr lang="cs-CZ" b="1" u="sng" dirty="0" err="1" smtClean="0">
                <a:solidFill>
                  <a:srgbClr val="C00000"/>
                </a:solidFill>
              </a:rPr>
              <a:t>dat.platforma</a:t>
            </a:r>
            <a:r>
              <a:rPr lang="cs-CZ" b="1" u="sng" dirty="0" smtClean="0">
                <a:solidFill>
                  <a:srgbClr val="C00000"/>
                </a:solidFill>
              </a:rPr>
              <a:t> (3)</a:t>
            </a:r>
            <a:endParaRPr lang="cs-CZ" b="1" u="sng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67425" y="1146221"/>
            <a:ext cx="8822029" cy="5190186"/>
          </a:xfrm>
          <a:prstGeom prst="roundRect">
            <a:avLst>
              <a:gd name="adj" fmla="val 234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cs-CZ" sz="2100" b="1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2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IB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vkládají identifikované potřeby v předepsané šabloně</a:t>
            </a:r>
            <a:endParaRPr lang="cs-CZ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databáze vstupují registrovaní </a:t>
            </a:r>
            <a:r>
              <a:rPr lang="cs-CZ" sz="2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experti/* a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vybírají si podněty</a:t>
            </a:r>
            <a:endParaRPr lang="cs-CZ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 vypracování do schválené šablony vkládá zpět </a:t>
            </a:r>
            <a:r>
              <a:rPr lang="cs-CZ" sz="2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databáze</a:t>
            </a:r>
            <a:endParaRPr lang="cs-CZ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21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IB </a:t>
            </a:r>
            <a:r>
              <a:rPr lang="cs-CZ" sz="2100" b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validují </a:t>
            </a:r>
            <a:r>
              <a:rPr lang="cs-CZ" sz="21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zpracování podnětu k proplacení</a:t>
            </a:r>
            <a:endParaRPr lang="cs-CZ" sz="21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Odpadají provozní náklady, platí se jen návrhy řešení </a:t>
            </a:r>
            <a:r>
              <a:rPr lang="cs-CZ" sz="21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údržba databáze</a:t>
            </a:r>
            <a:endParaRPr lang="cs-CZ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 vloženými podněty, ale hlavně návrhy řešení, lze dále pracovat</a:t>
            </a:r>
            <a:endParaRPr lang="cs-CZ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2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 plněním databáze klesají náklady na návrhy řešení (typizované návrhy)</a:t>
            </a:r>
            <a:endParaRPr lang="cs-CZ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cs-CZ" sz="2100" b="1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/* Experti </a:t>
            </a:r>
            <a:r>
              <a:rPr lang="cs-CZ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 neziskového i ziskového sektoru, OSVČ</a:t>
            </a:r>
            <a:endParaRPr lang="cs-CZ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487680"/>
            <a:ext cx="7543800" cy="12496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u="sng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IB:</a:t>
            </a:r>
            <a:r>
              <a:rPr lang="cs-CZ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u="sng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MMR - Odbor </a:t>
            </a:r>
            <a:r>
              <a:rPr lang="cs-CZ" b="1" u="sng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RP//MPO </a:t>
            </a:r>
            <a:r>
              <a:rPr lang="cs-CZ" b="1" u="sng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5801" y="1807096"/>
            <a:ext cx="7680960" cy="42889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Koordinační </a:t>
            </a:r>
            <a:r>
              <a:rPr lang="cs-CZ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úloha, určování </a:t>
            </a:r>
            <a:r>
              <a:rPr lang="cs-CZ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směru            a obsahu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Finanční zajištění implementace</a:t>
            </a:r>
            <a:endParaRPr lang="cs-CZ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Sběr dat za ČR pro potřeby výkonu státní </a:t>
            </a:r>
            <a:r>
              <a:rPr lang="cs-CZ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správy, ŘO EU fondů, krajů, municipalit …</a:t>
            </a:r>
            <a:endParaRPr lang="cs-CZ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88" y="206062"/>
            <a:ext cx="9395800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509" y="286604"/>
            <a:ext cx="8499764" cy="145075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Posuzovací kritéria SMART projektů v obecné rovině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165" y="1845733"/>
            <a:ext cx="8541326" cy="4409593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1. projekt byl projednán (komunitně, na zastupitelstvu, dotazníkové řešení atd.)</a:t>
            </a:r>
          </a:p>
          <a:p>
            <a:r>
              <a:rPr lang="cs-CZ" sz="2400" b="1" dirty="0"/>
              <a:t>2. projekt je v souladu se strategickými (rozvojovými) dokumenty municipality</a:t>
            </a:r>
          </a:p>
          <a:p>
            <a:r>
              <a:rPr lang="cs-CZ" sz="2400" b="1" dirty="0"/>
              <a:t>3. projekt je řešen na úrovni současného stavu poznání a technologického pokroku</a:t>
            </a:r>
          </a:p>
          <a:p>
            <a:r>
              <a:rPr lang="cs-CZ" sz="2400" b="1" dirty="0"/>
              <a:t>4. projekt je soutěžen na kvalitu nikoliv na cenu</a:t>
            </a:r>
          </a:p>
          <a:p>
            <a:r>
              <a:rPr lang="cs-CZ" sz="2400" b="1" dirty="0"/>
              <a:t>5. projekt generuje udržitelné výstupy (výsledky)</a:t>
            </a:r>
          </a:p>
          <a:p>
            <a:r>
              <a:rPr lang="cs-CZ" sz="2400" b="1" dirty="0"/>
              <a:t>6. projekt není předražený, cena odpovídá přínosům</a:t>
            </a:r>
          </a:p>
          <a:p>
            <a:r>
              <a:rPr lang="cs-CZ" sz="2400" b="1" dirty="0"/>
              <a:t>7. projekt přispívá k rozvoji některého z pilířů udržitelného rozvoje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72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rgbClr val="C00000"/>
                </a:solidFill>
              </a:rPr>
              <a:t>Motto:                   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1400" dirty="0" smtClean="0"/>
          </a:p>
          <a:p>
            <a:pPr marL="0" indent="0" algn="ctr">
              <a:buNone/>
            </a:pPr>
            <a:r>
              <a:rPr lang="cs-CZ" sz="8000" dirty="0" smtClean="0"/>
              <a:t>Chytrý </a:t>
            </a:r>
            <a:r>
              <a:rPr lang="cs-CZ" sz="8000" dirty="0"/>
              <a:t>venkov není výsledek, ale </a:t>
            </a:r>
            <a:r>
              <a:rPr lang="cs-CZ" sz="8000" dirty="0" smtClean="0">
                <a:solidFill>
                  <a:srgbClr val="C00000"/>
                </a:solidFill>
              </a:rPr>
              <a:t>proces …</a:t>
            </a:r>
            <a:endParaRPr lang="cs-CZ" sz="8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465773"/>
            <a:ext cx="25241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DĚKUJI 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ZA</a:t>
            </a:r>
            <a:r>
              <a:rPr lang="cs-CZ" b="1" dirty="0" smtClean="0">
                <a:latin typeface="+mn-lt"/>
              </a:rPr>
              <a:t> </a:t>
            </a:r>
            <a:r>
              <a:rPr lang="cs-CZ" b="1" dirty="0" smtClean="0">
                <a:solidFill>
                  <a:srgbClr val="C00000"/>
                </a:solidFill>
                <a:latin typeface="+mn-lt"/>
              </a:rPr>
              <a:t>POZORNOST 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1596" y="1678309"/>
            <a:ext cx="7849402" cy="402336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/>
              <a:t>Mgr</a:t>
            </a:r>
            <a:r>
              <a:rPr lang="cs-CZ" b="1" dirty="0"/>
              <a:t>. Miloslav </a:t>
            </a:r>
            <a:r>
              <a:rPr lang="cs-CZ" b="1" dirty="0" smtClean="0"/>
              <a:t>Oliva</a:t>
            </a:r>
          </a:p>
          <a:p>
            <a:r>
              <a:rPr lang="cs-CZ" dirty="0">
                <a:solidFill>
                  <a:srgbClr val="C00000"/>
                </a:solidFill>
              </a:rPr>
              <a:t>NS</a:t>
            </a:r>
            <a:r>
              <a:rPr lang="cs-CZ" dirty="0"/>
              <a:t> MAS ČR, PS </a:t>
            </a:r>
            <a:r>
              <a:rPr lang="cs-CZ" dirty="0" smtClean="0"/>
              <a:t>Chytrý venkov - vedoucí a člen Výboru NS</a:t>
            </a:r>
          </a:p>
          <a:p>
            <a:r>
              <a:rPr lang="cs-CZ" dirty="0" smtClean="0"/>
              <a:t>KS </a:t>
            </a:r>
            <a:r>
              <a:rPr lang="cs-CZ" dirty="0" smtClean="0">
                <a:solidFill>
                  <a:srgbClr val="C00000"/>
                </a:solidFill>
              </a:rPr>
              <a:t>NS </a:t>
            </a:r>
            <a:r>
              <a:rPr lang="cs-CZ" dirty="0" smtClean="0"/>
              <a:t>MAS Středočeského kraje - předseda </a:t>
            </a:r>
          </a:p>
          <a:p>
            <a:r>
              <a:rPr lang="cs-CZ" dirty="0" smtClean="0"/>
              <a:t>Region Pošembeří  o.p.s. - ředitel a </a:t>
            </a:r>
            <a:r>
              <a:rPr lang="cs-CZ" dirty="0" err="1" smtClean="0"/>
              <a:t>manager</a:t>
            </a:r>
            <a:r>
              <a:rPr lang="cs-CZ" dirty="0" smtClean="0"/>
              <a:t> PRV</a:t>
            </a:r>
            <a:endParaRPr lang="cs-CZ" dirty="0"/>
          </a:p>
          <a:p>
            <a:r>
              <a:rPr lang="cs-CZ" dirty="0"/>
              <a:t>Tel. +420 721 210 662</a:t>
            </a:r>
          </a:p>
          <a:p>
            <a:r>
              <a:rPr lang="cs-CZ" dirty="0"/>
              <a:t>Email: </a:t>
            </a:r>
            <a:r>
              <a:rPr lang="cs-CZ" dirty="0" smtClean="0">
                <a:hlinkClick r:id="rId3"/>
              </a:rPr>
              <a:t>oliva@posemberi.cz</a:t>
            </a:r>
            <a:endParaRPr lang="cs-CZ" dirty="0" smtClean="0"/>
          </a:p>
          <a:p>
            <a:r>
              <a:rPr lang="cs-CZ" u="sng" dirty="0">
                <a:hlinkClick r:id="rId4"/>
              </a:rPr>
              <a:t>http://nsmascr.cz/pracovni-skupiny/ps-chytry-venkov</a:t>
            </a:r>
            <a:r>
              <a:rPr lang="cs-CZ" u="sng" dirty="0" smtClean="0">
                <a:hlinkClick r:id="rId4"/>
              </a:rPr>
              <a:t>/</a:t>
            </a:r>
            <a:endParaRPr lang="cs-CZ" u="sng" dirty="0" smtClean="0"/>
          </a:p>
          <a:p>
            <a:endParaRPr lang="cs-CZ" u="sng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81" y="4039358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smascr.cz/content/uploads/2018/04/MAS_4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"/>
            <a:ext cx="8940881" cy="63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39799" y="847869"/>
            <a:ext cx="23813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chytrý</a:t>
            </a:r>
            <a:endParaRPr lang="cs-CZ" sz="6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26421" y="1354798"/>
            <a:ext cx="33625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soudržný</a:t>
            </a:r>
            <a:endParaRPr lang="cs-CZ" sz="6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45857" y="4379815"/>
            <a:ext cx="46282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sebevědomý</a:t>
            </a:r>
            <a:endParaRPr lang="cs-CZ" sz="66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55327" y="2885447"/>
            <a:ext cx="67228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venkov – má volba</a:t>
            </a:r>
            <a:endParaRPr lang="cs-CZ" sz="66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6274" y="1632698"/>
            <a:ext cx="2008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inovativní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20403" y="507857"/>
            <a:ext cx="1776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moderní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90025" y="1786339"/>
            <a:ext cx="18109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kreativní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522761" y="932145"/>
            <a:ext cx="1951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atraktivní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97884" y="2019070"/>
            <a:ext cx="17923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efektivní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1180" y="630744"/>
            <a:ext cx="1382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zdravý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31001" y="216781"/>
            <a:ext cx="1726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výkonný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48386" y="2155988"/>
            <a:ext cx="1935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inkluzivní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466858" y="981437"/>
            <a:ext cx="2383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integrovaný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84885" y="2288085"/>
            <a:ext cx="2083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komunitní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026071" y="4125052"/>
            <a:ext cx="25778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kompetentní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817807" y="5164645"/>
            <a:ext cx="2048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svéprávný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387733" y="3993443"/>
            <a:ext cx="2827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plnohodnotný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932136" y="5157755"/>
            <a:ext cx="2529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rovnoprávný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394088" y="5366351"/>
            <a:ext cx="1491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cap="none" spc="0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bohatý</a:t>
            </a:r>
            <a:endParaRPr lang="cs-CZ" sz="3600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0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"/>
            <a:ext cx="9144000" cy="632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819" y="286605"/>
            <a:ext cx="8718997" cy="1207344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10 hybných sil dle konference OECD</a:t>
            </a:r>
          </a:p>
        </p:txBody>
      </p:sp>
      <p:sp>
        <p:nvSpPr>
          <p:cNvPr id="4" name="Google Shape;109;p16"/>
          <p:cNvSpPr txBox="1">
            <a:spLocks noGrp="1"/>
          </p:cNvSpPr>
          <p:nvPr>
            <p:ph idx="1"/>
          </p:nvPr>
        </p:nvSpPr>
        <p:spPr>
          <a:xfrm>
            <a:off x="412125" y="1777285"/>
            <a:ext cx="7954636" cy="424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b="1" dirty="0"/>
              <a:t>1</a:t>
            </a:r>
            <a:r>
              <a:rPr lang="cs-CZ" sz="2200" b="1" dirty="0" smtClean="0"/>
              <a:t>. Vzdělávání</a:t>
            </a:r>
            <a:endParaRPr lang="cs-CZ" sz="2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b="1" dirty="0"/>
              <a:t>2</a:t>
            </a:r>
            <a:r>
              <a:rPr lang="cs-CZ" sz="2200" b="1" dirty="0" smtClean="0"/>
              <a:t>. Digitální </a:t>
            </a:r>
            <a:r>
              <a:rPr lang="cs-CZ" sz="2200" b="1" dirty="0"/>
              <a:t>konektivita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b="1" dirty="0"/>
              <a:t>3</a:t>
            </a:r>
            <a:r>
              <a:rPr lang="cs-CZ" sz="2200" b="1" dirty="0" smtClean="0"/>
              <a:t>. Decentralizované </a:t>
            </a:r>
            <a:r>
              <a:rPr lang="cs-CZ" sz="2200" b="1" dirty="0"/>
              <a:t>energetické systémy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dirty="0"/>
              <a:t>4</a:t>
            </a:r>
            <a:r>
              <a:rPr lang="cs-CZ" sz="2200" dirty="0" smtClean="0"/>
              <a:t>. Zdravotnické </a:t>
            </a:r>
            <a:r>
              <a:rPr lang="cs-CZ" sz="2200" dirty="0"/>
              <a:t>služby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dirty="0" smtClean="0"/>
              <a:t>5. Rozptýlená </a:t>
            </a:r>
            <a:r>
              <a:rPr lang="cs-CZ" sz="2200" dirty="0"/>
              <a:t>výroba</a:t>
            </a:r>
            <a:endParaRPr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dirty="0"/>
              <a:t>6</a:t>
            </a:r>
            <a:r>
              <a:rPr lang="cs-CZ" sz="2200" dirty="0" smtClean="0"/>
              <a:t>. Změna </a:t>
            </a:r>
            <a:r>
              <a:rPr lang="cs-CZ" sz="2200" dirty="0"/>
              <a:t>hodnotového systému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200" dirty="0" smtClean="0"/>
              <a:t>7.</a:t>
            </a:r>
            <a:r>
              <a:rPr lang="cs-CZ" sz="2200" dirty="0" smtClean="0"/>
              <a:t> </a:t>
            </a:r>
            <a:r>
              <a:rPr lang="fr-FR" sz="2200" dirty="0" smtClean="0"/>
              <a:t>Internet </a:t>
            </a:r>
            <a:r>
              <a:rPr lang="fr-FR" sz="2200" dirty="0"/>
              <a:t>věcí a cloudové technologie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dirty="0" smtClean="0"/>
              <a:t>8. Používání </a:t>
            </a:r>
            <a:r>
              <a:rPr lang="cs-CZ" sz="2200" dirty="0" err="1"/>
              <a:t>dronů</a:t>
            </a:r>
            <a:endParaRPr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dirty="0"/>
              <a:t>9</a:t>
            </a:r>
            <a:r>
              <a:rPr lang="cs-CZ" sz="2200" dirty="0" smtClean="0"/>
              <a:t>. Nové </a:t>
            </a:r>
            <a:r>
              <a:rPr lang="cs-CZ" sz="2200" dirty="0"/>
              <a:t>technologie produkce jídla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200" dirty="0" smtClean="0"/>
              <a:t>10. Autonomní řízení vozidel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962141"/>
            <a:ext cx="3837904" cy="302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7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92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276" y="182880"/>
            <a:ext cx="8345510" cy="777240"/>
          </a:xfrm>
        </p:spPr>
        <p:txBody>
          <a:bodyPr anchor="b"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Ad 3.</a:t>
            </a:r>
            <a:r>
              <a:rPr lang="cs-CZ" sz="5300" b="1" dirty="0"/>
              <a:t> </a:t>
            </a:r>
            <a:r>
              <a:rPr lang="cs-CZ" sz="4000" b="1" dirty="0">
                <a:solidFill>
                  <a:srgbClr val="C00000"/>
                </a:solidFill>
              </a:rPr>
              <a:t>Decentralizované energetické systémy 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18185" y="914400"/>
            <a:ext cx="8319753" cy="5396248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11200" b="1" dirty="0" smtClean="0"/>
              <a:t>Potenciál </a:t>
            </a:r>
            <a:r>
              <a:rPr lang="cs-CZ" sz="11200" b="1" dirty="0"/>
              <a:t>efektů: </a:t>
            </a:r>
            <a:r>
              <a:rPr lang="cs-CZ" sz="11200" dirty="0"/>
              <a:t>průměrná obec dosáhne značných efektů již modernizací  tzv. Demonstrátoru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 smtClean="0"/>
              <a:t> úspora </a:t>
            </a:r>
            <a:r>
              <a:rPr lang="cs-CZ" sz="11200" b="1" dirty="0"/>
              <a:t>energie - </a:t>
            </a:r>
            <a:r>
              <a:rPr lang="cs-CZ" sz="11200" b="1" dirty="0">
                <a:solidFill>
                  <a:srgbClr val="00B050"/>
                </a:solidFill>
              </a:rPr>
              <a:t>945</a:t>
            </a:r>
            <a:r>
              <a:rPr lang="cs-CZ" sz="11200" b="1" dirty="0"/>
              <a:t> </a:t>
            </a:r>
            <a:r>
              <a:rPr lang="cs-CZ" sz="11200" b="1" dirty="0" err="1">
                <a:solidFill>
                  <a:srgbClr val="00B050"/>
                </a:solidFill>
              </a:rPr>
              <a:t>MWh</a:t>
            </a:r>
            <a:r>
              <a:rPr lang="cs-CZ" sz="11200" b="1" dirty="0">
                <a:solidFill>
                  <a:srgbClr val="00B050"/>
                </a:solidFill>
              </a:rPr>
              <a:t>/rok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 smtClean="0">
                <a:solidFill>
                  <a:schemeClr val="tx1"/>
                </a:solidFill>
              </a:rPr>
              <a:t> úspora </a:t>
            </a:r>
            <a:r>
              <a:rPr lang="cs-CZ" sz="11200" b="1" dirty="0">
                <a:solidFill>
                  <a:schemeClr val="tx1"/>
                </a:solidFill>
              </a:rPr>
              <a:t>škodlivých emisí - </a:t>
            </a:r>
            <a:r>
              <a:rPr lang="cs-CZ" sz="11200" b="1" dirty="0">
                <a:solidFill>
                  <a:srgbClr val="00B050"/>
                </a:solidFill>
              </a:rPr>
              <a:t>1105 t CO</a:t>
            </a:r>
            <a:r>
              <a:rPr lang="cs-CZ" sz="11200" b="1" baseline="-25000" dirty="0">
                <a:solidFill>
                  <a:srgbClr val="00B050"/>
                </a:solidFill>
              </a:rPr>
              <a:t>2</a:t>
            </a:r>
            <a:r>
              <a:rPr lang="cs-CZ" sz="11200" b="1" dirty="0">
                <a:solidFill>
                  <a:srgbClr val="00B050"/>
                </a:solidFill>
              </a:rPr>
              <a:t>/rok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 smtClean="0"/>
              <a:t> ekvivalent </a:t>
            </a:r>
            <a:r>
              <a:rPr lang="cs-CZ" sz="11200" b="1" dirty="0"/>
              <a:t>úspory lesa </a:t>
            </a:r>
            <a:r>
              <a:rPr lang="cs-CZ" sz="11200" b="1" dirty="0" smtClean="0"/>
              <a:t>- </a:t>
            </a:r>
            <a:r>
              <a:rPr lang="cs-CZ" sz="11200" b="1" dirty="0">
                <a:solidFill>
                  <a:srgbClr val="00B050"/>
                </a:solidFill>
              </a:rPr>
              <a:t>110 ha lesa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 smtClean="0"/>
              <a:t> praktické </a:t>
            </a:r>
            <a:r>
              <a:rPr lang="cs-CZ" sz="11200" b="1" dirty="0">
                <a:solidFill>
                  <a:srgbClr val="00B050"/>
                </a:solidFill>
              </a:rPr>
              <a:t>příklady</a:t>
            </a:r>
            <a:r>
              <a:rPr lang="cs-CZ" sz="11200" b="1" dirty="0"/>
              <a:t> v místě </a:t>
            </a:r>
            <a:r>
              <a:rPr lang="cs-CZ" sz="11200" b="1" dirty="0" smtClean="0"/>
              <a:t>- </a:t>
            </a:r>
            <a:r>
              <a:rPr lang="cs-CZ" sz="11200" b="1" dirty="0"/>
              <a:t>výchova a vzdělání dětí i dospělých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 smtClean="0">
                <a:solidFill>
                  <a:srgbClr val="00B050"/>
                </a:solidFill>
              </a:rPr>
              <a:t> osvěta</a:t>
            </a:r>
            <a:r>
              <a:rPr lang="cs-CZ" sz="11200" b="1" dirty="0" smtClean="0"/>
              <a:t> </a:t>
            </a:r>
            <a:r>
              <a:rPr lang="cs-CZ" sz="11200" b="1" dirty="0"/>
              <a:t>na dosah </a:t>
            </a:r>
            <a:r>
              <a:rPr lang="cs-CZ" sz="11200" b="1" dirty="0" smtClean="0"/>
              <a:t>- </a:t>
            </a:r>
            <a:r>
              <a:rPr lang="cs-CZ" sz="11200" b="1" dirty="0"/>
              <a:t>besedy s odborníky, on-line digitální přehled </a:t>
            </a:r>
            <a:r>
              <a:rPr lang="cs-CZ" sz="11200" b="1" dirty="0" smtClean="0"/>
              <a:t>výsledků</a:t>
            </a:r>
            <a:endParaRPr lang="cs-CZ" sz="11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 smtClean="0">
                <a:solidFill>
                  <a:srgbClr val="00B050"/>
                </a:solidFill>
              </a:rPr>
              <a:t> změna </a:t>
            </a:r>
            <a:r>
              <a:rPr lang="cs-CZ" sz="11200" b="1" dirty="0">
                <a:solidFill>
                  <a:srgbClr val="00B050"/>
                </a:solidFill>
              </a:rPr>
              <a:t>myšlení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1200" b="1" dirty="0" smtClean="0"/>
              <a:t> hmatatelné </a:t>
            </a:r>
            <a:r>
              <a:rPr lang="cs-CZ" sz="11200" b="1" dirty="0">
                <a:solidFill>
                  <a:srgbClr val="00B050"/>
                </a:solidFill>
              </a:rPr>
              <a:t>efekty pro </a:t>
            </a:r>
            <a:r>
              <a:rPr lang="cs-CZ" sz="11200" b="1" dirty="0" smtClean="0">
                <a:solidFill>
                  <a:srgbClr val="00B050"/>
                </a:solidFill>
              </a:rPr>
              <a:t>veřejnost</a:t>
            </a:r>
            <a:endParaRPr lang="cs-CZ" sz="3400" i="1" dirty="0" smtClean="0"/>
          </a:p>
          <a:p>
            <a:pPr marL="0" indent="0" algn="r">
              <a:buNone/>
            </a:pPr>
            <a:r>
              <a:rPr lang="cs-CZ" sz="4400" i="1" dirty="0" smtClean="0"/>
              <a:t>Zdroj: Copyright </a:t>
            </a:r>
            <a:r>
              <a:rPr lang="cs-CZ" sz="4400" i="1" dirty="0"/>
              <a:t>© Královská společnost s.r.o. </a:t>
            </a:r>
            <a:r>
              <a:rPr lang="cs-CZ" sz="4400" i="1" dirty="0" smtClean="0"/>
              <a:t>Všechna </a:t>
            </a:r>
            <a:r>
              <a:rPr lang="cs-CZ" sz="4400" i="1" dirty="0"/>
              <a:t>práva vyhrazena </a:t>
            </a: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443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88" y="206062"/>
            <a:ext cx="9395800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718" y="325242"/>
            <a:ext cx="7543800" cy="13103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u="sng" dirty="0" smtClean="0">
                <a:solidFill>
                  <a:srgbClr val="C00000"/>
                </a:solidFill>
              </a:rPr>
              <a:t>Inovační </a:t>
            </a:r>
            <a:r>
              <a:rPr lang="cs-CZ" b="1" u="sng" dirty="0">
                <a:solidFill>
                  <a:srgbClr val="C00000"/>
                </a:solidFill>
              </a:rPr>
              <a:t>broker </a:t>
            </a:r>
            <a:r>
              <a:rPr lang="cs-CZ" b="1" u="sng" dirty="0" smtClean="0">
                <a:solidFill>
                  <a:srgbClr val="C00000"/>
                </a:solidFill>
              </a:rPr>
              <a:t>(IB</a:t>
            </a:r>
            <a:r>
              <a:rPr lang="cs-CZ" u="sng" dirty="0" smtClean="0">
                <a:solidFill>
                  <a:srgbClr val="C00000"/>
                </a:solidFill>
              </a:rPr>
              <a:t>): Municipality</a:t>
            </a:r>
            <a:r>
              <a:rPr lang="cs-CZ" u="sng" dirty="0">
                <a:solidFill>
                  <a:srgbClr val="C00000"/>
                </a:solidFill>
              </a:rPr>
              <a:t>, </a:t>
            </a:r>
            <a:r>
              <a:rPr lang="cs-CZ" u="sng" dirty="0" err="1">
                <a:solidFill>
                  <a:srgbClr val="C00000"/>
                </a:solidFill>
              </a:rPr>
              <a:t>stakeholdři</a:t>
            </a:r>
            <a:r>
              <a:rPr lang="cs-CZ" u="sng" dirty="0">
                <a:solidFill>
                  <a:srgbClr val="C00000"/>
                </a:solidFill>
              </a:rPr>
              <a:t> a další </a:t>
            </a:r>
            <a:r>
              <a:rPr lang="cs-CZ" u="sng" dirty="0" smtClean="0">
                <a:solidFill>
                  <a:srgbClr val="C00000"/>
                </a:solidFill>
              </a:rPr>
              <a:t>hráči (1)</a:t>
            </a:r>
            <a:endParaRPr lang="cs-CZ" u="sng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35280" y="1983345"/>
            <a:ext cx="8396595" cy="39907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Sbírají data pro 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Analýzu problémů a potřeb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Audit </a:t>
            </a:r>
            <a:r>
              <a:rPr lang="cs-CZ" sz="32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indikátorů/kritérií</a:t>
            </a:r>
            <a:r>
              <a:rPr lang="cs-CZ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pro Chytrý venkov =  stanovení „chytrosti obce“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Prioritizují</a:t>
            </a:r>
            <a:r>
              <a:rPr lang="cs-CZ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své potřeby do Strategického plánu nebo jen do zpracované Analýzy</a:t>
            </a: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6666</TotalTime>
  <Words>842</Words>
  <Application>Microsoft Office PowerPoint</Application>
  <PresentationFormat>Předvádění na obrazovce (4:3)</PresentationFormat>
  <Paragraphs>139</Paragraphs>
  <Slides>16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Retrospektiva</vt:lpstr>
      <vt:lpstr>Koncept Chytrý venkov   z pozice NS MAS ČR</vt:lpstr>
      <vt:lpstr>Prezentace aplikace PowerPoint</vt:lpstr>
      <vt:lpstr>Prezentace aplikace PowerPoint</vt:lpstr>
      <vt:lpstr>Prezentace aplikace PowerPoint</vt:lpstr>
      <vt:lpstr>10 hybných sil dle konference OECD</vt:lpstr>
      <vt:lpstr>Prezentace aplikace PowerPoint</vt:lpstr>
      <vt:lpstr>                             Ad 3. Decentralizované energetické systémy </vt:lpstr>
      <vt:lpstr>Prezentace aplikace PowerPoint</vt:lpstr>
      <vt:lpstr>          Inovační broker (IB): Municipality, stakeholdři a další hráči (1)</vt:lpstr>
      <vt:lpstr>          Inovační broker (IB): Místní akční skupiny - MAS (2)</vt:lpstr>
      <vt:lpstr> IB: SW databáze/dat.platforma (3)</vt:lpstr>
      <vt:lpstr>       IB: MMR - Odbor RP//MPO (4) </vt:lpstr>
      <vt:lpstr>Prezentace aplikace PowerPoint</vt:lpstr>
      <vt:lpstr>Posuzovací kritéria SMART projektů v obecné rovině </vt:lpstr>
      <vt:lpstr>Motto:                   </vt:lpstr>
      <vt:lpstr>DĚKUJI 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INFORMACE PRO MAS – LEADER/CLLD</dc:title>
  <dc:creator>Honza</dc:creator>
  <cp:lastModifiedBy>Administrator</cp:lastModifiedBy>
  <cp:revision>272</cp:revision>
  <cp:lastPrinted>2019-06-13T08:23:13Z</cp:lastPrinted>
  <dcterms:created xsi:type="dcterms:W3CDTF">2016-03-16T14:32:37Z</dcterms:created>
  <dcterms:modified xsi:type="dcterms:W3CDTF">2019-06-13T08:42:50Z</dcterms:modified>
</cp:coreProperties>
</file>