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2" r:id="rId4"/>
    <p:sldMasterId id="2147483713" r:id="rId5"/>
    <p:sldMasterId id="2147483742" r:id="rId6"/>
    <p:sldMasterId id="2147483756" r:id="rId7"/>
  </p:sldMasterIdLst>
  <p:notesMasterIdLst>
    <p:notesMasterId r:id="rId33"/>
  </p:notesMasterIdLst>
  <p:sldIdLst>
    <p:sldId id="261" r:id="rId8"/>
    <p:sldId id="269" r:id="rId9"/>
    <p:sldId id="1215" r:id="rId10"/>
    <p:sldId id="1216" r:id="rId11"/>
    <p:sldId id="593" r:id="rId12"/>
    <p:sldId id="1218" r:id="rId13"/>
    <p:sldId id="1217" r:id="rId14"/>
    <p:sldId id="1220" r:id="rId15"/>
    <p:sldId id="1221" r:id="rId16"/>
    <p:sldId id="1223" r:id="rId17"/>
    <p:sldId id="1225" r:id="rId18"/>
    <p:sldId id="1256" r:id="rId19"/>
    <p:sldId id="1224" r:id="rId20"/>
    <p:sldId id="1209" r:id="rId21"/>
    <p:sldId id="1211" r:id="rId22"/>
    <p:sldId id="1212" r:id="rId23"/>
    <p:sldId id="1219" r:id="rId24"/>
    <p:sldId id="548" r:id="rId25"/>
    <p:sldId id="280" r:id="rId26"/>
    <p:sldId id="803" r:id="rId27"/>
    <p:sldId id="837" r:id="rId28"/>
    <p:sldId id="804" r:id="rId29"/>
    <p:sldId id="1213" r:id="rId30"/>
    <p:sldId id="266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 autoAdjust="0"/>
    <p:restoredTop sz="75371" autoAdjust="0"/>
  </p:normalViewPr>
  <p:slideViewPr>
    <p:cSldViewPr snapToGrid="0">
      <p:cViewPr varScale="1">
        <p:scale>
          <a:sx n="62" d="100"/>
          <a:sy n="62" d="100"/>
        </p:scale>
        <p:origin x="22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1\posudky_instituce\CTU\backhaul\2017\vystupy\Dotaznik_backhaul_2017_zpracovani_korekce_3_r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Agregované rychlosti downlink pro časové etapy 1 až 3 a oblasti</a:t>
            </a:r>
            <a:r>
              <a:rPr lang="cs-CZ" sz="1200" baseline="0"/>
              <a:t> Aglomerace/Město/Venkov</a:t>
            </a:r>
            <a:r>
              <a:rPr lang="cs-CZ" sz="12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6296599288725272"/>
          <c:y val="0.14865178986517899"/>
          <c:w val="0.79893876901750915"/>
          <c:h val="0.65922002950468006"/>
        </c:manualLayout>
      </c:layout>
      <c:lineChart>
        <c:grouping val="standard"/>
        <c:varyColors val="0"/>
        <c:ser>
          <c:idx val="0"/>
          <c:order val="0"/>
          <c:tx>
            <c:strRef>
              <c:f>agregace!$C$12</c:f>
              <c:strCache>
                <c:ptCount val="1"/>
                <c:pt idx="0">
                  <c:v> 1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agregace!$C$13:$C$22</c:f>
              <c:numCache>
                <c:formatCode>0.0</c:formatCode>
                <c:ptCount val="10"/>
                <c:pt idx="0">
                  <c:v>0.64239999999999997</c:v>
                </c:pt>
                <c:pt idx="1">
                  <c:v>0.64239999999999997</c:v>
                </c:pt>
                <c:pt idx="2">
                  <c:v>0.95858069999999995</c:v>
                </c:pt>
                <c:pt idx="3">
                  <c:v>1.2781076</c:v>
                </c:pt>
                <c:pt idx="4">
                  <c:v>1.5976345000000001</c:v>
                </c:pt>
                <c:pt idx="5">
                  <c:v>1.9171613999999999</c:v>
                </c:pt>
                <c:pt idx="6">
                  <c:v>2.2366883</c:v>
                </c:pt>
                <c:pt idx="7">
                  <c:v>2.5562152</c:v>
                </c:pt>
                <c:pt idx="8">
                  <c:v>2.8757421000000001</c:v>
                </c:pt>
                <c:pt idx="9">
                  <c:v>3.1952690000000001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D0-41E1-88B5-2EBC97C641F7}"/>
            </c:ext>
          </c:extLst>
        </c:ser>
        <c:ser>
          <c:idx val="1"/>
          <c:order val="1"/>
          <c:tx>
            <c:strRef>
              <c:f>agregace!$D$12</c:f>
              <c:strCache>
                <c:ptCount val="1"/>
                <c:pt idx="0">
                  <c:v> 1 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agregace!$D$13:$D$22</c:f>
              <c:numCache>
                <c:formatCode>0.0</c:formatCode>
                <c:ptCount val="10"/>
                <c:pt idx="0">
                  <c:v>0.58762000000000003</c:v>
                </c:pt>
                <c:pt idx="1">
                  <c:v>0.59675806666666675</c:v>
                </c:pt>
                <c:pt idx="2">
                  <c:v>0.89513710000000002</c:v>
                </c:pt>
                <c:pt idx="3">
                  <c:v>1.1935161333333335</c:v>
                </c:pt>
                <c:pt idx="4">
                  <c:v>1.4918951666666669</c:v>
                </c:pt>
                <c:pt idx="5">
                  <c:v>1.7902742</c:v>
                </c:pt>
                <c:pt idx="6">
                  <c:v>2.0886532333333334</c:v>
                </c:pt>
                <c:pt idx="7">
                  <c:v>2.387032266666667</c:v>
                </c:pt>
                <c:pt idx="8">
                  <c:v>2.6854113000000002</c:v>
                </c:pt>
                <c:pt idx="9">
                  <c:v>2.9837903333333338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D0-41E1-88B5-2EBC97C641F7}"/>
            </c:ext>
          </c:extLst>
        </c:ser>
        <c:ser>
          <c:idx val="2"/>
          <c:order val="2"/>
          <c:tx>
            <c:strRef>
              <c:f>agregace!$E$12</c:f>
              <c:strCache>
                <c:ptCount val="1"/>
                <c:pt idx="0">
                  <c:v> 1 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agregace!$E$13:$E$22</c:f>
              <c:numCache>
                <c:formatCode>0.0</c:formatCode>
                <c:ptCount val="10"/>
                <c:pt idx="0">
                  <c:v>0.55110000000000003</c:v>
                </c:pt>
                <c:pt idx="1">
                  <c:v>0.55110000000000003</c:v>
                </c:pt>
                <c:pt idx="2">
                  <c:v>0.78362570000000009</c:v>
                </c:pt>
                <c:pt idx="3">
                  <c:v>1.0448342666666666</c:v>
                </c:pt>
                <c:pt idx="4">
                  <c:v>1.3060428333333334</c:v>
                </c:pt>
                <c:pt idx="5">
                  <c:v>1.5672514000000002</c:v>
                </c:pt>
                <c:pt idx="6">
                  <c:v>1.8284599666666663</c:v>
                </c:pt>
                <c:pt idx="7">
                  <c:v>2.0896685333333331</c:v>
                </c:pt>
                <c:pt idx="8">
                  <c:v>2.3508770999999995</c:v>
                </c:pt>
                <c:pt idx="9">
                  <c:v>2.6120856666666668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D0-41E1-88B5-2EBC97C641F7}"/>
            </c:ext>
          </c:extLst>
        </c:ser>
        <c:ser>
          <c:idx val="3"/>
          <c:order val="3"/>
          <c:tx>
            <c:strRef>
              <c:f>agregace!$F$12</c:f>
              <c:strCache>
                <c:ptCount val="1"/>
                <c:pt idx="0">
                  <c:v> 2 A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agregace!$F$13:$F$22</c:f>
              <c:numCache>
                <c:formatCode>0.0</c:formatCode>
                <c:ptCount val="10"/>
                <c:pt idx="0">
                  <c:v>0.85140000000000005</c:v>
                </c:pt>
                <c:pt idx="1">
                  <c:v>0.90889333333333355</c:v>
                </c:pt>
                <c:pt idx="2">
                  <c:v>1.3633400000000002</c:v>
                </c:pt>
                <c:pt idx="3">
                  <c:v>1.8177866666666671</c:v>
                </c:pt>
                <c:pt idx="4">
                  <c:v>2.2722333333333338</c:v>
                </c:pt>
                <c:pt idx="5">
                  <c:v>2.7266800000000004</c:v>
                </c:pt>
                <c:pt idx="6">
                  <c:v>3.1811266666666671</c:v>
                </c:pt>
                <c:pt idx="7">
                  <c:v>3.6355733333333342</c:v>
                </c:pt>
                <c:pt idx="8">
                  <c:v>4.0900200000000009</c:v>
                </c:pt>
                <c:pt idx="9">
                  <c:v>4.5444666666666675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D0-41E1-88B5-2EBC97C641F7}"/>
            </c:ext>
          </c:extLst>
        </c:ser>
        <c:ser>
          <c:idx val="4"/>
          <c:order val="4"/>
          <c:tx>
            <c:strRef>
              <c:f>agregace!$G$12</c:f>
              <c:strCache>
                <c:ptCount val="1"/>
                <c:pt idx="0">
                  <c:v> 2 M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agregace!$G$13:$G$22</c:f>
              <c:numCache>
                <c:formatCode>0.0</c:formatCode>
                <c:ptCount val="10"/>
                <c:pt idx="0">
                  <c:v>0.78144000000000025</c:v>
                </c:pt>
                <c:pt idx="1">
                  <c:v>0.82155333333333358</c:v>
                </c:pt>
                <c:pt idx="2">
                  <c:v>1.2323300000000001</c:v>
                </c:pt>
                <c:pt idx="3">
                  <c:v>1.6431066666666672</c:v>
                </c:pt>
                <c:pt idx="4">
                  <c:v>2.0538833333333337</c:v>
                </c:pt>
                <c:pt idx="5">
                  <c:v>2.4646600000000003</c:v>
                </c:pt>
                <c:pt idx="6">
                  <c:v>2.8754366666666673</c:v>
                </c:pt>
                <c:pt idx="7">
                  <c:v>3.2862133333333343</c:v>
                </c:pt>
                <c:pt idx="8">
                  <c:v>3.6969900000000009</c:v>
                </c:pt>
                <c:pt idx="9">
                  <c:v>4.1077666666666675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D0-41E1-88B5-2EBC97C641F7}"/>
            </c:ext>
          </c:extLst>
        </c:ser>
        <c:ser>
          <c:idx val="5"/>
          <c:order val="5"/>
          <c:tx>
            <c:strRef>
              <c:f>agregace!$H$12</c:f>
              <c:strCache>
                <c:ptCount val="1"/>
                <c:pt idx="0">
                  <c:v> 2 V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agregace!$H$13:$H$22</c:f>
              <c:numCache>
                <c:formatCode>0.0</c:formatCode>
                <c:ptCount val="10"/>
                <c:pt idx="0">
                  <c:v>0.73480000000000012</c:v>
                </c:pt>
                <c:pt idx="1">
                  <c:v>0.73480000000000012</c:v>
                </c:pt>
                <c:pt idx="2">
                  <c:v>0.98741499999999993</c:v>
                </c:pt>
                <c:pt idx="3">
                  <c:v>1.3165533333333332</c:v>
                </c:pt>
                <c:pt idx="4">
                  <c:v>1.6456916666666666</c:v>
                </c:pt>
                <c:pt idx="5">
                  <c:v>1.9748299999999999</c:v>
                </c:pt>
                <c:pt idx="6">
                  <c:v>2.3039683333333332</c:v>
                </c:pt>
                <c:pt idx="7">
                  <c:v>2.6331066666666665</c:v>
                </c:pt>
                <c:pt idx="8">
                  <c:v>2.9622449999999998</c:v>
                </c:pt>
                <c:pt idx="9">
                  <c:v>3.2913833333333331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D0-41E1-88B5-2EBC97C641F7}"/>
            </c:ext>
          </c:extLst>
        </c:ser>
        <c:ser>
          <c:idx val="6"/>
          <c:order val="6"/>
          <c:tx>
            <c:strRef>
              <c:f>agregace!$I$12</c:f>
              <c:strCache>
                <c:ptCount val="1"/>
                <c:pt idx="0">
                  <c:v> 3 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agregace!$I$13:$I$22</c:f>
              <c:numCache>
                <c:formatCode>0.0</c:formatCode>
                <c:ptCount val="10"/>
                <c:pt idx="0">
                  <c:v>2.1529199999999999</c:v>
                </c:pt>
                <c:pt idx="1">
                  <c:v>2.2997700000000001</c:v>
                </c:pt>
                <c:pt idx="2">
                  <c:v>3.4496549999999999</c:v>
                </c:pt>
                <c:pt idx="3">
                  <c:v>4.5995400000000002</c:v>
                </c:pt>
                <c:pt idx="4">
                  <c:v>5.7494250000000005</c:v>
                </c:pt>
                <c:pt idx="5">
                  <c:v>6.8993099999999998</c:v>
                </c:pt>
                <c:pt idx="6">
                  <c:v>8.0491949999999992</c:v>
                </c:pt>
                <c:pt idx="7">
                  <c:v>9.1990800000000004</c:v>
                </c:pt>
                <c:pt idx="8">
                  <c:v>10.348965</c:v>
                </c:pt>
                <c:pt idx="9">
                  <c:v>11.498850000000001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D0-41E1-88B5-2EBC97C641F7}"/>
            </c:ext>
          </c:extLst>
        </c:ser>
        <c:ser>
          <c:idx val="7"/>
          <c:order val="7"/>
          <c:tx>
            <c:strRef>
              <c:f>agregace!$J$12</c:f>
              <c:strCache>
                <c:ptCount val="1"/>
                <c:pt idx="0">
                  <c:v> 3 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agregace!$J$13:$J$22</c:f>
              <c:numCache>
                <c:formatCode>0.0</c:formatCode>
                <c:ptCount val="10"/>
                <c:pt idx="0">
                  <c:v>1.9679880000000001</c:v>
                </c:pt>
                <c:pt idx="1">
                  <c:v>2.0353080000000001</c:v>
                </c:pt>
                <c:pt idx="2">
                  <c:v>3.0529620000000004</c:v>
                </c:pt>
                <c:pt idx="3">
                  <c:v>4.0706160000000002</c:v>
                </c:pt>
                <c:pt idx="4">
                  <c:v>5.0882700000000005</c:v>
                </c:pt>
                <c:pt idx="5">
                  <c:v>6.1059240000000008</c:v>
                </c:pt>
                <c:pt idx="6">
                  <c:v>7.1235780000000002</c:v>
                </c:pt>
                <c:pt idx="7">
                  <c:v>8.1412320000000005</c:v>
                </c:pt>
                <c:pt idx="8">
                  <c:v>9.1588860000000007</c:v>
                </c:pt>
                <c:pt idx="9">
                  <c:v>10.176540000000001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6D0-41E1-88B5-2EBC97C641F7}"/>
            </c:ext>
          </c:extLst>
        </c:ser>
        <c:ser>
          <c:idx val="8"/>
          <c:order val="8"/>
          <c:tx>
            <c:strRef>
              <c:f>agregace!$K$12</c:f>
              <c:strCache>
                <c:ptCount val="1"/>
                <c:pt idx="0">
                  <c:v> 3 V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agregace!$K$13:$K$22</c:f>
              <c:numCache>
                <c:formatCode>0.0</c:formatCode>
                <c:ptCount val="10"/>
                <c:pt idx="0">
                  <c:v>1.8447000000000002</c:v>
                </c:pt>
                <c:pt idx="1">
                  <c:v>1.8447000000000002</c:v>
                </c:pt>
                <c:pt idx="2">
                  <c:v>2.6614500000000003</c:v>
                </c:pt>
                <c:pt idx="3">
                  <c:v>3.5486000000000004</c:v>
                </c:pt>
                <c:pt idx="4">
                  <c:v>4.4357500000000005</c:v>
                </c:pt>
                <c:pt idx="5">
                  <c:v>5.3229000000000006</c:v>
                </c:pt>
                <c:pt idx="6">
                  <c:v>6.2100500000000007</c:v>
                </c:pt>
                <c:pt idx="7">
                  <c:v>7.0972000000000008</c:v>
                </c:pt>
                <c:pt idx="8">
                  <c:v>7.9843500000000001</c:v>
                </c:pt>
                <c:pt idx="9">
                  <c:v>8.8715000000000011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6D0-41E1-88B5-2EBC97C64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418096"/>
        <c:axId val="463418424"/>
      </c:lineChart>
      <c:catAx>
        <c:axId val="46341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základnových stanic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3418424"/>
        <c:crosses val="autoZero"/>
        <c:auto val="1"/>
        <c:lblAlgn val="ctr"/>
        <c:lblOffset val="100"/>
        <c:noMultiLvlLbl val="0"/>
      </c:catAx>
      <c:valAx>
        <c:axId val="46341842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přenosová rychlost v Gbit/s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34180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0450376969811"/>
          <c:y val="0.9110873170142435"/>
          <c:w val="0.53826557287908727"/>
          <c:h val="7.4965681591056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1E905-E738-4996-8856-C2BDF1B25C5C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7B2438F-8182-4054-9FB9-F5ADA9341FBC}">
      <dgm:prSet/>
      <dgm:spPr>
        <a:solidFill>
          <a:srgbClr val="0070C0"/>
        </a:solidFill>
      </dgm:spPr>
      <dgm:t>
        <a:bodyPr/>
        <a:lstStyle/>
        <a:p>
          <a:r>
            <a:rPr lang="en-GB" b="1" dirty="0" err="1"/>
            <a:t>Zachování</a:t>
          </a:r>
          <a:r>
            <a:rPr lang="en-GB" b="1" dirty="0"/>
            <a:t> </a:t>
          </a:r>
          <a:r>
            <a:rPr lang="en-GB" b="1" dirty="0" err="1"/>
            <a:t>stavu</a:t>
          </a:r>
          <a:endParaRPr lang="en-GB" b="1" dirty="0"/>
        </a:p>
      </dgm:t>
    </dgm:pt>
    <dgm:pt modelId="{3ED4F1C3-7D27-4D90-BD1F-5DA826B3C4A2}" type="parTrans" cxnId="{8A21447A-B847-40CA-936D-39B840F43F65}">
      <dgm:prSet/>
      <dgm:spPr/>
      <dgm:t>
        <a:bodyPr/>
        <a:lstStyle/>
        <a:p>
          <a:endParaRPr lang="en-GB"/>
        </a:p>
      </dgm:t>
    </dgm:pt>
    <dgm:pt modelId="{D56176FA-AF9A-487A-ABE1-3E217B54EE25}" type="sibTrans" cxnId="{8A21447A-B847-40CA-936D-39B840F43F65}">
      <dgm:prSet/>
      <dgm:spPr/>
      <dgm:t>
        <a:bodyPr/>
        <a:lstStyle/>
        <a:p>
          <a:endParaRPr lang="en-GB"/>
        </a:p>
      </dgm:t>
    </dgm:pt>
    <dgm:pt modelId="{EEB8BFE3-C6C9-49E5-A373-F66E244425E1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/>
            <a:t>Současný s</a:t>
          </a:r>
          <a:r>
            <a:rPr lang="en-GB" dirty="0" err="1"/>
            <a:t>tav</a:t>
          </a:r>
          <a:r>
            <a:rPr lang="en-GB" dirty="0"/>
            <a:t> </a:t>
          </a:r>
          <a:r>
            <a:rPr lang="en-GB" dirty="0" err="1"/>
            <a:t>vyhovuje</a:t>
          </a:r>
          <a:r>
            <a:rPr lang="en-GB" dirty="0"/>
            <a:t> </a:t>
          </a:r>
          <a:r>
            <a:rPr lang="cs-CZ" dirty="0"/>
            <a:t>i novým </a:t>
          </a:r>
          <a:r>
            <a:rPr lang="en-GB" dirty="0" err="1"/>
            <a:t>požadavkům</a:t>
          </a:r>
          <a:endParaRPr lang="en-GB" dirty="0"/>
        </a:p>
      </dgm:t>
    </dgm:pt>
    <dgm:pt modelId="{5CC836B7-5E3C-4B2B-A3E7-EB8E5E492D10}" type="parTrans" cxnId="{E0F5F142-A314-452A-AAE1-A1A05C8FB177}">
      <dgm:prSet/>
      <dgm:spPr/>
      <dgm:t>
        <a:bodyPr/>
        <a:lstStyle/>
        <a:p>
          <a:endParaRPr lang="en-GB"/>
        </a:p>
      </dgm:t>
    </dgm:pt>
    <dgm:pt modelId="{893A1B40-30FE-4DF4-8415-A86A930A0BDB}" type="sibTrans" cxnId="{E0F5F142-A314-452A-AAE1-A1A05C8FB177}">
      <dgm:prSet/>
      <dgm:spPr/>
      <dgm:t>
        <a:bodyPr/>
        <a:lstStyle/>
        <a:p>
          <a:endParaRPr lang="en-GB"/>
        </a:p>
      </dgm:t>
    </dgm:pt>
    <dgm:pt modelId="{A0CFCA6C-B4E1-41C4-B454-09B52F2BB52A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/>
            <a:t>Současný s</a:t>
          </a:r>
          <a:r>
            <a:rPr lang="en-GB"/>
            <a:t>tav </a:t>
          </a:r>
          <a:r>
            <a:rPr lang="cs-CZ"/>
            <a:t>ne</a:t>
          </a:r>
          <a:r>
            <a:rPr lang="en-GB"/>
            <a:t>vyhovuje </a:t>
          </a:r>
          <a:r>
            <a:rPr lang="cs-CZ"/>
            <a:t>- r</a:t>
          </a:r>
          <a:r>
            <a:rPr lang="en-GB"/>
            <a:t>isk nesplnění</a:t>
          </a:r>
          <a:r>
            <a:rPr lang="cs-CZ"/>
            <a:t> (pouhé „papírové“ přizpůsobení smluv)</a:t>
          </a:r>
          <a:endParaRPr lang="en-GB"/>
        </a:p>
      </dgm:t>
    </dgm:pt>
    <dgm:pt modelId="{08BBED19-822E-4AFE-8C10-2BA689BE7BA6}" type="parTrans" cxnId="{A38D5AB4-3E96-4BF9-87DD-BAD3B7235BCC}">
      <dgm:prSet/>
      <dgm:spPr/>
      <dgm:t>
        <a:bodyPr/>
        <a:lstStyle/>
        <a:p>
          <a:endParaRPr lang="en-GB"/>
        </a:p>
      </dgm:t>
    </dgm:pt>
    <dgm:pt modelId="{C232759F-2D79-4CDA-B004-F95E5E1CD442}" type="sibTrans" cxnId="{A38D5AB4-3E96-4BF9-87DD-BAD3B7235BCC}">
      <dgm:prSet/>
      <dgm:spPr/>
      <dgm:t>
        <a:bodyPr/>
        <a:lstStyle/>
        <a:p>
          <a:endParaRPr lang="en-GB"/>
        </a:p>
      </dgm:t>
    </dgm:pt>
    <dgm:pt modelId="{F5749095-4F00-434C-AC85-80175BEF3CEA}">
      <dgm:prSet/>
      <dgm:spPr/>
      <dgm:t>
        <a:bodyPr/>
        <a:lstStyle/>
        <a:p>
          <a:r>
            <a:rPr lang="cs-CZ" b="1"/>
            <a:t>Přizpůsobení</a:t>
          </a:r>
          <a:r>
            <a:rPr lang="en-GB" b="1"/>
            <a:t> </a:t>
          </a:r>
          <a:r>
            <a:rPr lang="cs-CZ" b="1"/>
            <a:t>podmínek smluv</a:t>
          </a:r>
          <a:r>
            <a:rPr lang="en-GB" b="1"/>
            <a:t> </a:t>
          </a:r>
        </a:p>
      </dgm:t>
    </dgm:pt>
    <dgm:pt modelId="{15CB669A-8B6F-432E-A46A-CC49F614B689}" type="parTrans" cxnId="{C6773FD9-5925-460A-9464-42C25701B84C}">
      <dgm:prSet/>
      <dgm:spPr/>
      <dgm:t>
        <a:bodyPr/>
        <a:lstStyle/>
        <a:p>
          <a:endParaRPr lang="en-GB"/>
        </a:p>
      </dgm:t>
    </dgm:pt>
    <dgm:pt modelId="{EA70D28F-BC52-4344-85B3-6BA185C3A689}" type="sibTrans" cxnId="{C6773FD9-5925-460A-9464-42C25701B84C}">
      <dgm:prSet/>
      <dgm:spPr/>
      <dgm:t>
        <a:bodyPr/>
        <a:lstStyle/>
        <a:p>
          <a:endParaRPr lang="en-GB"/>
        </a:p>
      </dgm:t>
    </dgm:pt>
    <dgm:pt modelId="{CE1A98C5-4E9E-4D99-98EE-41AFC0B53FA2}">
      <dgm:prSet/>
      <dgm:spPr/>
      <dgm:t>
        <a:bodyPr/>
        <a:lstStyle/>
        <a:p>
          <a:r>
            <a:rPr lang="cs-CZ"/>
            <a:t>P</a:t>
          </a:r>
          <a:r>
            <a:rPr lang="en-GB"/>
            <a:t>lošné snížení běžně dostupných rychlostí existujících přípojek</a:t>
          </a:r>
        </a:p>
      </dgm:t>
    </dgm:pt>
    <dgm:pt modelId="{4BF01D54-0613-45EA-9A67-A1C32FE0F5F8}" type="parTrans" cxnId="{883390CF-0495-48AF-A3DE-0FE755EA5608}">
      <dgm:prSet/>
      <dgm:spPr/>
      <dgm:t>
        <a:bodyPr/>
        <a:lstStyle/>
        <a:p>
          <a:endParaRPr lang="en-GB"/>
        </a:p>
      </dgm:t>
    </dgm:pt>
    <dgm:pt modelId="{84ABFA5D-5D08-403B-9D37-23F63F3A8D98}" type="sibTrans" cxnId="{883390CF-0495-48AF-A3DE-0FE755EA5608}">
      <dgm:prSet/>
      <dgm:spPr/>
      <dgm:t>
        <a:bodyPr/>
        <a:lstStyle/>
        <a:p>
          <a:endParaRPr lang="en-GB"/>
        </a:p>
      </dgm:t>
    </dgm:pt>
    <dgm:pt modelId="{88A661C5-D8D2-4273-B234-5CF1D202804D}">
      <dgm:prSet/>
      <dgm:spPr/>
      <dgm:t>
        <a:bodyPr/>
        <a:lstStyle/>
        <a:p>
          <a:r>
            <a:rPr lang="cs-CZ"/>
            <a:t>Technicky se přípojka nemění - zachování ceny</a:t>
          </a:r>
          <a:endParaRPr lang="en-GB"/>
        </a:p>
      </dgm:t>
    </dgm:pt>
    <dgm:pt modelId="{83D196AA-9EDA-4852-A194-9D222391617E}" type="parTrans" cxnId="{5ABAAA54-A3F0-447D-A5DF-E63055E2CFBB}">
      <dgm:prSet/>
      <dgm:spPr/>
      <dgm:t>
        <a:bodyPr/>
        <a:lstStyle/>
        <a:p>
          <a:endParaRPr lang="en-GB"/>
        </a:p>
      </dgm:t>
    </dgm:pt>
    <dgm:pt modelId="{EFF58303-ABD5-4486-B318-9533B2FCBADD}" type="sibTrans" cxnId="{5ABAAA54-A3F0-447D-A5DF-E63055E2CFBB}">
      <dgm:prSet/>
      <dgm:spPr/>
      <dgm:t>
        <a:bodyPr/>
        <a:lstStyle/>
        <a:p>
          <a:endParaRPr lang="en-GB"/>
        </a:p>
      </dgm:t>
    </dgm:pt>
    <dgm:pt modelId="{57146911-505F-4FED-9E62-0599954E69C1}">
      <dgm:prSet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cs-CZ" b="1"/>
            <a:t>Přizpůsobení</a:t>
          </a:r>
          <a:r>
            <a:rPr lang="en-GB" b="1"/>
            <a:t> </a:t>
          </a:r>
          <a:r>
            <a:rPr lang="cs-CZ" b="1"/>
            <a:t>sítě parametrům a posílení infrastruktury</a:t>
          </a:r>
          <a:endParaRPr lang="en-GB" b="1"/>
        </a:p>
      </dgm:t>
    </dgm:pt>
    <dgm:pt modelId="{3782F84D-6233-4DE5-8DF0-91C8C151B301}" type="parTrans" cxnId="{43CA0061-E770-44B0-9F71-CEF543FB1B0F}">
      <dgm:prSet/>
      <dgm:spPr/>
      <dgm:t>
        <a:bodyPr/>
        <a:lstStyle/>
        <a:p>
          <a:endParaRPr lang="en-GB"/>
        </a:p>
      </dgm:t>
    </dgm:pt>
    <dgm:pt modelId="{AA6CFD3F-0E81-4F27-A59A-F04287D0E353}" type="sibTrans" cxnId="{43CA0061-E770-44B0-9F71-CEF543FB1B0F}">
      <dgm:prSet/>
      <dgm:spPr/>
      <dgm:t>
        <a:bodyPr/>
        <a:lstStyle/>
        <a:p>
          <a:endParaRPr lang="en-GB"/>
        </a:p>
      </dgm:t>
    </dgm:pt>
    <dgm:pt modelId="{1DCFEDDF-18A7-48A3-8D2C-179740B9725F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/>
            <a:t>Překonfigurování parametrů a navýšení přípojné kapacity </a:t>
          </a:r>
          <a:r>
            <a:rPr lang="en-GB"/>
            <a:t>při za</a:t>
          </a:r>
          <a:r>
            <a:rPr lang="cs-CZ"/>
            <a:t>c</a:t>
          </a:r>
          <a:r>
            <a:rPr lang="en-GB"/>
            <a:t>hování ceny</a:t>
          </a:r>
        </a:p>
      </dgm:t>
    </dgm:pt>
    <dgm:pt modelId="{6471A833-2D69-48B4-A006-64CE69733CB7}" type="parTrans" cxnId="{6EE41747-07C1-44EC-AFD1-3F18F537A823}">
      <dgm:prSet/>
      <dgm:spPr/>
      <dgm:t>
        <a:bodyPr/>
        <a:lstStyle/>
        <a:p>
          <a:endParaRPr lang="en-GB"/>
        </a:p>
      </dgm:t>
    </dgm:pt>
    <dgm:pt modelId="{8DEEAFAB-7AB8-4B48-9632-F00D9E03DDD1}" type="sibTrans" cxnId="{6EE41747-07C1-44EC-AFD1-3F18F537A823}">
      <dgm:prSet/>
      <dgm:spPr/>
      <dgm:t>
        <a:bodyPr/>
        <a:lstStyle/>
        <a:p>
          <a:endParaRPr lang="en-GB"/>
        </a:p>
      </dgm:t>
    </dgm:pt>
    <dgm:pt modelId="{01740B8C-E185-419E-8301-1FD8BBBA95EF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err="1"/>
            <a:t>Posílení</a:t>
          </a:r>
          <a:r>
            <a:rPr lang="en-GB" dirty="0"/>
            <a:t> </a:t>
          </a:r>
          <a:r>
            <a:rPr lang="en-GB" dirty="0" err="1"/>
            <a:t>infrastruktury</a:t>
          </a:r>
          <a:r>
            <a:rPr lang="en-GB" dirty="0"/>
            <a:t> </a:t>
          </a:r>
          <a:r>
            <a:rPr lang="cs-CZ" dirty="0"/>
            <a:t>a z</a:t>
          </a:r>
          <a:r>
            <a:rPr lang="en-GB" dirty="0" err="1"/>
            <a:t>dražení</a:t>
          </a:r>
          <a:r>
            <a:rPr lang="en-GB" dirty="0"/>
            <a:t> </a:t>
          </a:r>
          <a:r>
            <a:rPr lang="cs-CZ" dirty="0"/>
            <a:t>služby</a:t>
          </a:r>
          <a:endParaRPr lang="en-GB" dirty="0"/>
        </a:p>
      </dgm:t>
    </dgm:pt>
    <dgm:pt modelId="{E0E3EEED-AA5A-4D3E-83FA-9EA093005B10}" type="parTrans" cxnId="{0B0F4F6F-A1B7-44E0-A732-403A4F37583D}">
      <dgm:prSet/>
      <dgm:spPr/>
      <dgm:t>
        <a:bodyPr/>
        <a:lstStyle/>
        <a:p>
          <a:endParaRPr lang="en-GB"/>
        </a:p>
      </dgm:t>
    </dgm:pt>
    <dgm:pt modelId="{964CF818-1CBB-4AB8-AB0E-C0FE76A13704}" type="sibTrans" cxnId="{0B0F4F6F-A1B7-44E0-A732-403A4F37583D}">
      <dgm:prSet/>
      <dgm:spPr/>
      <dgm:t>
        <a:bodyPr/>
        <a:lstStyle/>
        <a:p>
          <a:endParaRPr lang="en-GB"/>
        </a:p>
      </dgm:t>
    </dgm:pt>
    <dgm:pt modelId="{71A1F9CA-C1C5-4AA7-A352-B0632D57EF7F}" type="pres">
      <dgm:prSet presAssocID="{FCD1E905-E738-4996-8856-C2BDF1B25C5C}" presName="Name0" presStyleCnt="0">
        <dgm:presLayoutVars>
          <dgm:dir/>
          <dgm:animLvl val="lvl"/>
          <dgm:resizeHandles val="exact"/>
        </dgm:presLayoutVars>
      </dgm:prSet>
      <dgm:spPr/>
    </dgm:pt>
    <dgm:pt modelId="{55098736-7DEC-47A9-BC8C-2D8D5AD5B09E}" type="pres">
      <dgm:prSet presAssocID="{D7B2438F-8182-4054-9FB9-F5ADA9341FBC}" presName="composite" presStyleCnt="0"/>
      <dgm:spPr/>
    </dgm:pt>
    <dgm:pt modelId="{6F2DAA73-0875-474E-BB07-BBE68C635DDD}" type="pres">
      <dgm:prSet presAssocID="{D7B2438F-8182-4054-9FB9-F5ADA9341F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E62900E-A08A-4B3F-9F01-7944728B17F7}" type="pres">
      <dgm:prSet presAssocID="{D7B2438F-8182-4054-9FB9-F5ADA9341FBC}" presName="desTx" presStyleLbl="alignAccFollowNode1" presStyleIdx="0" presStyleCnt="3">
        <dgm:presLayoutVars>
          <dgm:bulletEnabled val="1"/>
        </dgm:presLayoutVars>
      </dgm:prSet>
      <dgm:spPr/>
    </dgm:pt>
    <dgm:pt modelId="{9D792289-41CC-4E21-ABEA-89658E124B21}" type="pres">
      <dgm:prSet presAssocID="{D56176FA-AF9A-487A-ABE1-3E217B54EE25}" presName="space" presStyleCnt="0"/>
      <dgm:spPr/>
    </dgm:pt>
    <dgm:pt modelId="{85B3FC6A-962C-4019-BC22-74B58F4F4B69}" type="pres">
      <dgm:prSet presAssocID="{F5749095-4F00-434C-AC85-80175BEF3CEA}" presName="composite" presStyleCnt="0"/>
      <dgm:spPr/>
    </dgm:pt>
    <dgm:pt modelId="{89B213C4-9361-4F7C-9BBD-5949CB714877}" type="pres">
      <dgm:prSet presAssocID="{F5749095-4F00-434C-AC85-80175BEF3CE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C3FEEF1-3654-4C6A-BB7A-F5683EFC8564}" type="pres">
      <dgm:prSet presAssocID="{F5749095-4F00-434C-AC85-80175BEF3CEA}" presName="desTx" presStyleLbl="alignAccFollowNode1" presStyleIdx="1" presStyleCnt="3">
        <dgm:presLayoutVars>
          <dgm:bulletEnabled val="1"/>
        </dgm:presLayoutVars>
      </dgm:prSet>
      <dgm:spPr/>
    </dgm:pt>
    <dgm:pt modelId="{3B96F234-362D-4B99-96FC-7977F34DB6E4}" type="pres">
      <dgm:prSet presAssocID="{EA70D28F-BC52-4344-85B3-6BA185C3A689}" presName="space" presStyleCnt="0"/>
      <dgm:spPr/>
    </dgm:pt>
    <dgm:pt modelId="{3E5DA811-A963-4038-970B-7352CA4AFC32}" type="pres">
      <dgm:prSet presAssocID="{57146911-505F-4FED-9E62-0599954E69C1}" presName="composite" presStyleCnt="0"/>
      <dgm:spPr/>
    </dgm:pt>
    <dgm:pt modelId="{B02208B9-D148-432F-B1EE-26578FF4EF08}" type="pres">
      <dgm:prSet presAssocID="{57146911-505F-4FED-9E62-0599954E69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2760B7-6B18-421D-846B-891040CB69AA}" type="pres">
      <dgm:prSet presAssocID="{57146911-505F-4FED-9E62-0599954E69C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E206108-3FE4-41F0-9DBA-BDA95D048F9B}" type="presOf" srcId="{1DCFEDDF-18A7-48A3-8D2C-179740B9725F}" destId="{B72760B7-6B18-421D-846B-891040CB69AA}" srcOrd="0" destOrd="0" presId="urn:microsoft.com/office/officeart/2005/8/layout/hList1"/>
    <dgm:cxn modelId="{ECF85D1C-FC21-4CEC-BB03-B08743FA268F}" type="presOf" srcId="{D7B2438F-8182-4054-9FB9-F5ADA9341FBC}" destId="{6F2DAA73-0875-474E-BB07-BBE68C635DDD}" srcOrd="0" destOrd="0" presId="urn:microsoft.com/office/officeart/2005/8/layout/hList1"/>
    <dgm:cxn modelId="{980CB539-0C51-4779-A017-2B6A5B64ABBC}" type="presOf" srcId="{01740B8C-E185-419E-8301-1FD8BBBA95EF}" destId="{B72760B7-6B18-421D-846B-891040CB69AA}" srcOrd="0" destOrd="1" presId="urn:microsoft.com/office/officeart/2005/8/layout/hList1"/>
    <dgm:cxn modelId="{85A60060-37DC-477C-B3C9-26722BA3B2D7}" type="presOf" srcId="{EEB8BFE3-C6C9-49E5-A373-F66E244425E1}" destId="{5E62900E-A08A-4B3F-9F01-7944728B17F7}" srcOrd="0" destOrd="0" presId="urn:microsoft.com/office/officeart/2005/8/layout/hList1"/>
    <dgm:cxn modelId="{43CA0061-E770-44B0-9F71-CEF543FB1B0F}" srcId="{FCD1E905-E738-4996-8856-C2BDF1B25C5C}" destId="{57146911-505F-4FED-9E62-0599954E69C1}" srcOrd="2" destOrd="0" parTransId="{3782F84D-6233-4DE5-8DF0-91C8C151B301}" sibTransId="{AA6CFD3F-0E81-4F27-A59A-F04287D0E353}"/>
    <dgm:cxn modelId="{E0F5F142-A314-452A-AAE1-A1A05C8FB177}" srcId="{D7B2438F-8182-4054-9FB9-F5ADA9341FBC}" destId="{EEB8BFE3-C6C9-49E5-A373-F66E244425E1}" srcOrd="0" destOrd="0" parTransId="{5CC836B7-5E3C-4B2B-A3E7-EB8E5E492D10}" sibTransId="{893A1B40-30FE-4DF4-8415-A86A930A0BDB}"/>
    <dgm:cxn modelId="{810A9866-B1DC-4A1A-B565-CB73A8AC9916}" type="presOf" srcId="{FCD1E905-E738-4996-8856-C2BDF1B25C5C}" destId="{71A1F9CA-C1C5-4AA7-A352-B0632D57EF7F}" srcOrd="0" destOrd="0" presId="urn:microsoft.com/office/officeart/2005/8/layout/hList1"/>
    <dgm:cxn modelId="{6EE41747-07C1-44EC-AFD1-3F18F537A823}" srcId="{57146911-505F-4FED-9E62-0599954E69C1}" destId="{1DCFEDDF-18A7-48A3-8D2C-179740B9725F}" srcOrd="0" destOrd="0" parTransId="{6471A833-2D69-48B4-A006-64CE69733CB7}" sibTransId="{8DEEAFAB-7AB8-4B48-9632-F00D9E03DDD1}"/>
    <dgm:cxn modelId="{0B0F4F6F-A1B7-44E0-A732-403A4F37583D}" srcId="{57146911-505F-4FED-9E62-0599954E69C1}" destId="{01740B8C-E185-419E-8301-1FD8BBBA95EF}" srcOrd="1" destOrd="0" parTransId="{E0E3EEED-AA5A-4D3E-83FA-9EA093005B10}" sibTransId="{964CF818-1CBB-4AB8-AB0E-C0FE76A13704}"/>
    <dgm:cxn modelId="{5ABAAA54-A3F0-447D-A5DF-E63055E2CFBB}" srcId="{F5749095-4F00-434C-AC85-80175BEF3CEA}" destId="{88A661C5-D8D2-4273-B234-5CF1D202804D}" srcOrd="1" destOrd="0" parTransId="{83D196AA-9EDA-4852-A194-9D222391617E}" sibTransId="{EFF58303-ABD5-4486-B318-9533B2FCBADD}"/>
    <dgm:cxn modelId="{8A21447A-B847-40CA-936D-39B840F43F65}" srcId="{FCD1E905-E738-4996-8856-C2BDF1B25C5C}" destId="{D7B2438F-8182-4054-9FB9-F5ADA9341FBC}" srcOrd="0" destOrd="0" parTransId="{3ED4F1C3-7D27-4D90-BD1F-5DA826B3C4A2}" sibTransId="{D56176FA-AF9A-487A-ABE1-3E217B54EE25}"/>
    <dgm:cxn modelId="{D682717F-A184-4B08-90A0-12049561A5EF}" type="presOf" srcId="{CE1A98C5-4E9E-4D99-98EE-41AFC0B53FA2}" destId="{EC3FEEF1-3654-4C6A-BB7A-F5683EFC8564}" srcOrd="0" destOrd="0" presId="urn:microsoft.com/office/officeart/2005/8/layout/hList1"/>
    <dgm:cxn modelId="{05799C9A-116D-4D84-B4E1-60F76A5C0308}" type="presOf" srcId="{57146911-505F-4FED-9E62-0599954E69C1}" destId="{B02208B9-D148-432F-B1EE-26578FF4EF08}" srcOrd="0" destOrd="0" presId="urn:microsoft.com/office/officeart/2005/8/layout/hList1"/>
    <dgm:cxn modelId="{2F9F5DAD-B878-4E1D-9875-D57DE48CCA37}" type="presOf" srcId="{A0CFCA6C-B4E1-41C4-B454-09B52F2BB52A}" destId="{5E62900E-A08A-4B3F-9F01-7944728B17F7}" srcOrd="0" destOrd="1" presId="urn:microsoft.com/office/officeart/2005/8/layout/hList1"/>
    <dgm:cxn modelId="{A38D5AB4-3E96-4BF9-87DD-BAD3B7235BCC}" srcId="{D7B2438F-8182-4054-9FB9-F5ADA9341FBC}" destId="{A0CFCA6C-B4E1-41C4-B454-09B52F2BB52A}" srcOrd="1" destOrd="0" parTransId="{08BBED19-822E-4AFE-8C10-2BA689BE7BA6}" sibTransId="{C232759F-2D79-4CDA-B004-F95E5E1CD442}"/>
    <dgm:cxn modelId="{A8AAA8B9-0AD0-4E5D-98E0-84F0417F14DC}" type="presOf" srcId="{F5749095-4F00-434C-AC85-80175BEF3CEA}" destId="{89B213C4-9361-4F7C-9BBD-5949CB714877}" srcOrd="0" destOrd="0" presId="urn:microsoft.com/office/officeart/2005/8/layout/hList1"/>
    <dgm:cxn modelId="{6B2F99BD-A721-45C6-A07B-6534482F7ACE}" type="presOf" srcId="{88A661C5-D8D2-4273-B234-5CF1D202804D}" destId="{EC3FEEF1-3654-4C6A-BB7A-F5683EFC8564}" srcOrd="0" destOrd="1" presId="urn:microsoft.com/office/officeart/2005/8/layout/hList1"/>
    <dgm:cxn modelId="{883390CF-0495-48AF-A3DE-0FE755EA5608}" srcId="{F5749095-4F00-434C-AC85-80175BEF3CEA}" destId="{CE1A98C5-4E9E-4D99-98EE-41AFC0B53FA2}" srcOrd="0" destOrd="0" parTransId="{4BF01D54-0613-45EA-9A67-A1C32FE0F5F8}" sibTransId="{84ABFA5D-5D08-403B-9D37-23F63F3A8D98}"/>
    <dgm:cxn modelId="{C6773FD9-5925-460A-9464-42C25701B84C}" srcId="{FCD1E905-E738-4996-8856-C2BDF1B25C5C}" destId="{F5749095-4F00-434C-AC85-80175BEF3CEA}" srcOrd="1" destOrd="0" parTransId="{15CB669A-8B6F-432E-A46A-CC49F614B689}" sibTransId="{EA70D28F-BC52-4344-85B3-6BA185C3A689}"/>
    <dgm:cxn modelId="{02EBBC30-67C1-44CE-86A3-8C7A2A62DDD8}" type="presParOf" srcId="{71A1F9CA-C1C5-4AA7-A352-B0632D57EF7F}" destId="{55098736-7DEC-47A9-BC8C-2D8D5AD5B09E}" srcOrd="0" destOrd="0" presId="urn:microsoft.com/office/officeart/2005/8/layout/hList1"/>
    <dgm:cxn modelId="{DEFA6A63-C145-4ED8-9B8C-CE0EBBC24866}" type="presParOf" srcId="{55098736-7DEC-47A9-BC8C-2D8D5AD5B09E}" destId="{6F2DAA73-0875-474E-BB07-BBE68C635DDD}" srcOrd="0" destOrd="0" presId="urn:microsoft.com/office/officeart/2005/8/layout/hList1"/>
    <dgm:cxn modelId="{F0539324-7DC6-40F9-81B6-D9560934E53B}" type="presParOf" srcId="{55098736-7DEC-47A9-BC8C-2D8D5AD5B09E}" destId="{5E62900E-A08A-4B3F-9F01-7944728B17F7}" srcOrd="1" destOrd="0" presId="urn:microsoft.com/office/officeart/2005/8/layout/hList1"/>
    <dgm:cxn modelId="{4F209091-1331-428E-A039-2FD4D55A7CF9}" type="presParOf" srcId="{71A1F9CA-C1C5-4AA7-A352-B0632D57EF7F}" destId="{9D792289-41CC-4E21-ABEA-89658E124B21}" srcOrd="1" destOrd="0" presId="urn:microsoft.com/office/officeart/2005/8/layout/hList1"/>
    <dgm:cxn modelId="{046C3B43-F53D-421E-A2EF-D37B84AA236C}" type="presParOf" srcId="{71A1F9CA-C1C5-4AA7-A352-B0632D57EF7F}" destId="{85B3FC6A-962C-4019-BC22-74B58F4F4B69}" srcOrd="2" destOrd="0" presId="urn:microsoft.com/office/officeart/2005/8/layout/hList1"/>
    <dgm:cxn modelId="{CA3B1D76-91AA-4DF1-BA07-E2A01D6B511A}" type="presParOf" srcId="{85B3FC6A-962C-4019-BC22-74B58F4F4B69}" destId="{89B213C4-9361-4F7C-9BBD-5949CB714877}" srcOrd="0" destOrd="0" presId="urn:microsoft.com/office/officeart/2005/8/layout/hList1"/>
    <dgm:cxn modelId="{A71B1235-8D3C-48B4-9740-3C0D1DB8B6EA}" type="presParOf" srcId="{85B3FC6A-962C-4019-BC22-74B58F4F4B69}" destId="{EC3FEEF1-3654-4C6A-BB7A-F5683EFC8564}" srcOrd="1" destOrd="0" presId="urn:microsoft.com/office/officeart/2005/8/layout/hList1"/>
    <dgm:cxn modelId="{98C4E10E-C727-49C5-8C0D-7768C9197DB6}" type="presParOf" srcId="{71A1F9CA-C1C5-4AA7-A352-B0632D57EF7F}" destId="{3B96F234-362D-4B99-96FC-7977F34DB6E4}" srcOrd="3" destOrd="0" presId="urn:microsoft.com/office/officeart/2005/8/layout/hList1"/>
    <dgm:cxn modelId="{818D2123-2FF7-449E-AC44-1D7401FF8AF4}" type="presParOf" srcId="{71A1F9CA-C1C5-4AA7-A352-B0632D57EF7F}" destId="{3E5DA811-A963-4038-970B-7352CA4AFC32}" srcOrd="4" destOrd="0" presId="urn:microsoft.com/office/officeart/2005/8/layout/hList1"/>
    <dgm:cxn modelId="{90969872-5A47-4815-8C65-E608F050A951}" type="presParOf" srcId="{3E5DA811-A963-4038-970B-7352CA4AFC32}" destId="{B02208B9-D148-432F-B1EE-26578FF4EF08}" srcOrd="0" destOrd="0" presId="urn:microsoft.com/office/officeart/2005/8/layout/hList1"/>
    <dgm:cxn modelId="{33E54C76-EADD-4F5E-AAA9-AE396004814C}" type="presParOf" srcId="{3E5DA811-A963-4038-970B-7352CA4AFC32}" destId="{B72760B7-6B18-421D-846B-891040CB69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A21A2-5D36-4879-99AE-2DF255CEF8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A7A365-7B26-4638-9E1A-B0B7C4660F9E}">
      <dgm:prSet/>
      <dgm:spPr/>
      <dgm:t>
        <a:bodyPr/>
        <a:lstStyle/>
        <a:p>
          <a:r>
            <a:rPr lang="cs-CZ" b="1"/>
            <a:t>Výchozí plán</a:t>
          </a:r>
          <a:endParaRPr lang="en-GB" b="1"/>
        </a:p>
      </dgm:t>
    </dgm:pt>
    <dgm:pt modelId="{9186B314-18D2-4FDE-958B-70375D6EA763}" type="parTrans" cxnId="{DFE1B291-FC93-411F-86D6-E86483396BF5}">
      <dgm:prSet/>
      <dgm:spPr/>
      <dgm:t>
        <a:bodyPr/>
        <a:lstStyle/>
        <a:p>
          <a:endParaRPr lang="en-GB"/>
        </a:p>
      </dgm:t>
    </dgm:pt>
    <dgm:pt modelId="{A27D4835-2B6D-49D7-BFA9-2AD2EBE51058}" type="sibTrans" cxnId="{DFE1B291-FC93-411F-86D6-E86483396BF5}">
      <dgm:prSet/>
      <dgm:spPr/>
      <dgm:t>
        <a:bodyPr/>
        <a:lstStyle/>
        <a:p>
          <a:endParaRPr lang="en-GB"/>
        </a:p>
      </dgm:t>
    </dgm:pt>
    <dgm:pt modelId="{93373E06-CF01-4B82-A6F2-17BE2FF0E962}">
      <dgm:prSet/>
      <dgm:spPr/>
      <dgm:t>
        <a:bodyPr/>
        <a:lstStyle/>
        <a:p>
          <a:r>
            <a:rPr lang="cs-CZ"/>
            <a:t>Počty přípojek</a:t>
          </a:r>
          <a:endParaRPr lang="en-GB"/>
        </a:p>
      </dgm:t>
    </dgm:pt>
    <dgm:pt modelId="{AE44FF97-9F77-4E45-BFD7-B9CE3E2C2D9F}" type="parTrans" cxnId="{7AD518C0-7730-462B-B485-299852D8A1A3}">
      <dgm:prSet/>
      <dgm:spPr/>
      <dgm:t>
        <a:bodyPr/>
        <a:lstStyle/>
        <a:p>
          <a:endParaRPr lang="en-GB"/>
        </a:p>
      </dgm:t>
    </dgm:pt>
    <dgm:pt modelId="{BAFFF08F-BC21-407B-A8E5-2F2E48F42445}" type="sibTrans" cxnId="{7AD518C0-7730-462B-B485-299852D8A1A3}">
      <dgm:prSet/>
      <dgm:spPr/>
      <dgm:t>
        <a:bodyPr/>
        <a:lstStyle/>
        <a:p>
          <a:endParaRPr lang="en-GB"/>
        </a:p>
      </dgm:t>
    </dgm:pt>
    <dgm:pt modelId="{4B97C8CD-6870-4FFC-9594-375BA83E6CC0}">
      <dgm:prSet/>
      <dgm:spPr/>
      <dgm:t>
        <a:bodyPr/>
        <a:lstStyle/>
        <a:p>
          <a:r>
            <a:rPr lang="cs-CZ"/>
            <a:t>Struktura služeb</a:t>
          </a:r>
          <a:endParaRPr lang="en-GB"/>
        </a:p>
      </dgm:t>
    </dgm:pt>
    <dgm:pt modelId="{71C8BDB1-1307-4DAC-B6BC-96C67203B246}" type="parTrans" cxnId="{BEEB97CD-92AD-435C-B261-15BCDDC63106}">
      <dgm:prSet/>
      <dgm:spPr/>
      <dgm:t>
        <a:bodyPr/>
        <a:lstStyle/>
        <a:p>
          <a:endParaRPr lang="en-GB"/>
        </a:p>
      </dgm:t>
    </dgm:pt>
    <dgm:pt modelId="{D3675465-DE51-4561-BAA8-A2DBBF214431}" type="sibTrans" cxnId="{BEEB97CD-92AD-435C-B261-15BCDDC63106}">
      <dgm:prSet/>
      <dgm:spPr/>
      <dgm:t>
        <a:bodyPr/>
        <a:lstStyle/>
        <a:p>
          <a:endParaRPr lang="en-GB"/>
        </a:p>
      </dgm:t>
    </dgm:pt>
    <dgm:pt modelId="{3F081BB5-0D52-410D-8010-B74E92278D1D}">
      <dgm:prSet/>
      <dgm:spPr/>
      <dgm:t>
        <a:bodyPr/>
        <a:lstStyle/>
        <a:p>
          <a:r>
            <a:rPr lang="cs-CZ" dirty="0"/>
            <a:t>Typy zákazníků</a:t>
          </a:r>
          <a:endParaRPr lang="en-GB" dirty="0"/>
        </a:p>
      </dgm:t>
    </dgm:pt>
    <dgm:pt modelId="{10F52C54-4500-433F-946F-7EA4B84C0175}" type="parTrans" cxnId="{C708273A-5F6D-43B7-9F01-5AD67E1CD8A6}">
      <dgm:prSet/>
      <dgm:spPr/>
      <dgm:t>
        <a:bodyPr/>
        <a:lstStyle/>
        <a:p>
          <a:endParaRPr lang="en-GB"/>
        </a:p>
      </dgm:t>
    </dgm:pt>
    <dgm:pt modelId="{FFE2D99E-80A2-4EC1-8180-1AF2AFF31483}" type="sibTrans" cxnId="{C708273A-5F6D-43B7-9F01-5AD67E1CD8A6}">
      <dgm:prSet/>
      <dgm:spPr/>
      <dgm:t>
        <a:bodyPr/>
        <a:lstStyle/>
        <a:p>
          <a:endParaRPr lang="en-GB"/>
        </a:p>
      </dgm:t>
    </dgm:pt>
    <dgm:pt modelId="{BF42828B-9511-4DF9-AC93-69A3FA7DC87F}">
      <dgm:prSet/>
      <dgm:spPr/>
      <dgm:t>
        <a:bodyPr/>
        <a:lstStyle/>
        <a:p>
          <a:r>
            <a:rPr lang="cs-CZ" b="1"/>
            <a:t>Sledování za provozu</a:t>
          </a:r>
          <a:endParaRPr lang="en-GB" b="1"/>
        </a:p>
      </dgm:t>
    </dgm:pt>
    <dgm:pt modelId="{625DD035-7480-4B1D-A341-36B5F05AD33C}" type="parTrans" cxnId="{6EB80224-A3FF-41F9-96F1-14939BDEAB2A}">
      <dgm:prSet/>
      <dgm:spPr/>
      <dgm:t>
        <a:bodyPr/>
        <a:lstStyle/>
        <a:p>
          <a:endParaRPr lang="en-GB"/>
        </a:p>
      </dgm:t>
    </dgm:pt>
    <dgm:pt modelId="{9A41620B-EC50-4562-A48F-8C7E3FE04883}" type="sibTrans" cxnId="{6EB80224-A3FF-41F9-96F1-14939BDEAB2A}">
      <dgm:prSet/>
      <dgm:spPr/>
      <dgm:t>
        <a:bodyPr/>
        <a:lstStyle/>
        <a:p>
          <a:endParaRPr lang="en-GB"/>
        </a:p>
      </dgm:t>
    </dgm:pt>
    <dgm:pt modelId="{857D0A8F-2E78-434A-AE5C-583A855C6058}">
      <dgm:prSet/>
      <dgm:spPr/>
      <dgm:t>
        <a:bodyPr/>
        <a:lstStyle/>
        <a:p>
          <a:r>
            <a:rPr lang="cs-CZ"/>
            <a:t>Sledování limitů</a:t>
          </a:r>
          <a:endParaRPr lang="en-GB"/>
        </a:p>
      </dgm:t>
    </dgm:pt>
    <dgm:pt modelId="{19DF4B11-73BF-4552-8594-CE932B66BD97}" type="parTrans" cxnId="{BA918123-DFC2-457D-8D12-6026CD145EEC}">
      <dgm:prSet/>
      <dgm:spPr/>
      <dgm:t>
        <a:bodyPr/>
        <a:lstStyle/>
        <a:p>
          <a:endParaRPr lang="en-GB"/>
        </a:p>
      </dgm:t>
    </dgm:pt>
    <dgm:pt modelId="{834B759F-0DFF-40C0-8D2A-15A5713E979C}" type="sibTrans" cxnId="{BA918123-DFC2-457D-8D12-6026CD145EEC}">
      <dgm:prSet/>
      <dgm:spPr/>
      <dgm:t>
        <a:bodyPr/>
        <a:lstStyle/>
        <a:p>
          <a:endParaRPr lang="en-GB"/>
        </a:p>
      </dgm:t>
    </dgm:pt>
    <dgm:pt modelId="{3407DD09-E58C-41F8-A220-F3C96C3FA20E}">
      <dgm:prSet/>
      <dgm:spPr/>
      <dgm:t>
        <a:bodyPr/>
        <a:lstStyle/>
        <a:p>
          <a:r>
            <a:rPr lang="cs-CZ"/>
            <a:t>Měření a validace</a:t>
          </a:r>
          <a:endParaRPr lang="en-GB"/>
        </a:p>
      </dgm:t>
    </dgm:pt>
    <dgm:pt modelId="{D2575007-5F49-462A-BB2E-472333871666}" type="parTrans" cxnId="{1EEB0C06-38FA-4866-855B-343B002C1AB7}">
      <dgm:prSet/>
      <dgm:spPr/>
      <dgm:t>
        <a:bodyPr/>
        <a:lstStyle/>
        <a:p>
          <a:endParaRPr lang="en-GB"/>
        </a:p>
      </dgm:t>
    </dgm:pt>
    <dgm:pt modelId="{163E2372-11B9-4517-9AF8-83284D4AE548}" type="sibTrans" cxnId="{1EEB0C06-38FA-4866-855B-343B002C1AB7}">
      <dgm:prSet/>
      <dgm:spPr/>
      <dgm:t>
        <a:bodyPr/>
        <a:lstStyle/>
        <a:p>
          <a:endParaRPr lang="en-GB"/>
        </a:p>
      </dgm:t>
    </dgm:pt>
    <dgm:pt modelId="{81FFDFDD-B0F9-40DF-9604-75506F834204}">
      <dgm:prSet/>
      <dgm:spPr/>
      <dgm:t>
        <a:bodyPr/>
        <a:lstStyle/>
        <a:p>
          <a:r>
            <a:rPr lang="cs-CZ"/>
            <a:t>Zpětná vazba od uživatelů</a:t>
          </a:r>
          <a:endParaRPr lang="en-GB"/>
        </a:p>
      </dgm:t>
    </dgm:pt>
    <dgm:pt modelId="{6047E328-B73F-40AF-8C49-02728D421205}" type="parTrans" cxnId="{8AF6564F-CE87-4599-A2F8-74E80DB01E83}">
      <dgm:prSet/>
      <dgm:spPr/>
      <dgm:t>
        <a:bodyPr/>
        <a:lstStyle/>
        <a:p>
          <a:endParaRPr lang="en-GB"/>
        </a:p>
      </dgm:t>
    </dgm:pt>
    <dgm:pt modelId="{FBD2788A-821E-4C73-9954-85BFA2B508DE}" type="sibTrans" cxnId="{8AF6564F-CE87-4599-A2F8-74E80DB01E83}">
      <dgm:prSet/>
      <dgm:spPr/>
      <dgm:t>
        <a:bodyPr/>
        <a:lstStyle/>
        <a:p>
          <a:endParaRPr lang="en-GB"/>
        </a:p>
      </dgm:t>
    </dgm:pt>
    <dgm:pt modelId="{C3CD5527-0A9F-41AE-8BB1-F25FABBD45B9}">
      <dgm:prSet/>
      <dgm:spPr/>
      <dgm:t>
        <a:bodyPr/>
        <a:lstStyle/>
        <a:p>
          <a:r>
            <a:rPr lang="cs-CZ" b="1"/>
            <a:t>Rozvoj sítě</a:t>
          </a:r>
          <a:endParaRPr lang="en-GB" b="1"/>
        </a:p>
      </dgm:t>
    </dgm:pt>
    <dgm:pt modelId="{390B0EE7-35E6-4C94-B6DD-D623E6C9C98F}" type="parTrans" cxnId="{46741E76-7080-4B52-8B10-D21CF00860EF}">
      <dgm:prSet/>
      <dgm:spPr/>
      <dgm:t>
        <a:bodyPr/>
        <a:lstStyle/>
        <a:p>
          <a:endParaRPr lang="en-GB"/>
        </a:p>
      </dgm:t>
    </dgm:pt>
    <dgm:pt modelId="{50013330-3E2F-4B95-82CB-20527A5F593A}" type="sibTrans" cxnId="{46741E76-7080-4B52-8B10-D21CF00860EF}">
      <dgm:prSet/>
      <dgm:spPr/>
      <dgm:t>
        <a:bodyPr/>
        <a:lstStyle/>
        <a:p>
          <a:endParaRPr lang="en-GB"/>
        </a:p>
      </dgm:t>
    </dgm:pt>
    <dgm:pt modelId="{2493C68E-522D-4047-B3E7-676B16C42699}">
      <dgm:prSet/>
      <dgm:spPr/>
      <dgm:t>
        <a:bodyPr/>
        <a:lstStyle/>
        <a:p>
          <a:r>
            <a:rPr lang="cs-CZ"/>
            <a:t>Plánování rozvoje služeb</a:t>
          </a:r>
          <a:endParaRPr lang="en-GB"/>
        </a:p>
      </dgm:t>
    </dgm:pt>
    <dgm:pt modelId="{10F56260-0DA2-4486-91DB-D89B223CEE95}" type="parTrans" cxnId="{8373FE7A-F2C5-4A4A-85D5-184A8A037429}">
      <dgm:prSet/>
      <dgm:spPr/>
      <dgm:t>
        <a:bodyPr/>
        <a:lstStyle/>
        <a:p>
          <a:endParaRPr lang="en-GB"/>
        </a:p>
      </dgm:t>
    </dgm:pt>
    <dgm:pt modelId="{10288BF3-6E00-406C-87BD-B6138B1F689F}" type="sibTrans" cxnId="{8373FE7A-F2C5-4A4A-85D5-184A8A037429}">
      <dgm:prSet/>
      <dgm:spPr/>
      <dgm:t>
        <a:bodyPr/>
        <a:lstStyle/>
        <a:p>
          <a:endParaRPr lang="en-GB"/>
        </a:p>
      </dgm:t>
    </dgm:pt>
    <dgm:pt modelId="{BA744605-03EE-4C9B-9C07-504F70A25C19}">
      <dgm:prSet/>
      <dgm:spPr/>
      <dgm:t>
        <a:bodyPr/>
        <a:lstStyle/>
        <a:p>
          <a:r>
            <a:rPr lang="cs-CZ"/>
            <a:t>Predikce objemu provozu</a:t>
          </a:r>
          <a:endParaRPr lang="en-GB"/>
        </a:p>
      </dgm:t>
    </dgm:pt>
    <dgm:pt modelId="{5649975B-373B-457E-92B3-D3FA9A95CC3D}" type="parTrans" cxnId="{BAB8CEDA-5D0E-4124-AB68-95E079B14CE8}">
      <dgm:prSet/>
      <dgm:spPr/>
      <dgm:t>
        <a:bodyPr/>
        <a:lstStyle/>
        <a:p>
          <a:endParaRPr lang="en-GB"/>
        </a:p>
      </dgm:t>
    </dgm:pt>
    <dgm:pt modelId="{B8B73847-66A8-466C-9132-6F4835F920B5}" type="sibTrans" cxnId="{BAB8CEDA-5D0E-4124-AB68-95E079B14CE8}">
      <dgm:prSet/>
      <dgm:spPr/>
      <dgm:t>
        <a:bodyPr/>
        <a:lstStyle/>
        <a:p>
          <a:endParaRPr lang="en-GB"/>
        </a:p>
      </dgm:t>
    </dgm:pt>
    <dgm:pt modelId="{A2441419-4F95-4969-B0B4-0DD2DAD63904}">
      <dgm:prSet/>
      <dgm:spPr/>
      <dgm:t>
        <a:bodyPr/>
        <a:lstStyle/>
        <a:p>
          <a:r>
            <a:rPr lang="cs-CZ"/>
            <a:t>Posilování sítě</a:t>
          </a:r>
          <a:endParaRPr lang="en-GB"/>
        </a:p>
      </dgm:t>
    </dgm:pt>
    <dgm:pt modelId="{9668D196-FBDA-4BA8-8B71-3FA480100049}" type="parTrans" cxnId="{D2325B12-A370-4421-B89F-C44AFFAF62EE}">
      <dgm:prSet/>
      <dgm:spPr/>
      <dgm:t>
        <a:bodyPr/>
        <a:lstStyle/>
        <a:p>
          <a:endParaRPr lang="en-GB"/>
        </a:p>
      </dgm:t>
    </dgm:pt>
    <dgm:pt modelId="{CA707EC8-60D0-49D3-943E-4ECA282116CE}" type="sibTrans" cxnId="{D2325B12-A370-4421-B89F-C44AFFAF62EE}">
      <dgm:prSet/>
      <dgm:spPr/>
      <dgm:t>
        <a:bodyPr/>
        <a:lstStyle/>
        <a:p>
          <a:endParaRPr lang="en-GB"/>
        </a:p>
      </dgm:t>
    </dgm:pt>
    <dgm:pt modelId="{A9A4CE6A-98AF-4463-B9CD-5DB6CF022D6D}">
      <dgm:prSet/>
      <dgm:spPr/>
      <dgm:t>
        <a:bodyPr/>
        <a:lstStyle/>
        <a:p>
          <a:r>
            <a:rPr lang="cs-CZ"/>
            <a:t>Budování nových kapacit</a:t>
          </a:r>
          <a:endParaRPr lang="en-GB"/>
        </a:p>
      </dgm:t>
    </dgm:pt>
    <dgm:pt modelId="{9FE0EEDB-01C1-46B5-80D8-8A4679F8094B}" type="parTrans" cxnId="{07375AE9-D1D8-4083-9CE5-CFB719F51425}">
      <dgm:prSet/>
      <dgm:spPr/>
      <dgm:t>
        <a:bodyPr/>
        <a:lstStyle/>
        <a:p>
          <a:endParaRPr lang="en-GB"/>
        </a:p>
      </dgm:t>
    </dgm:pt>
    <dgm:pt modelId="{870C20B8-4D74-45EA-BF4A-C53FEDEE5D36}" type="sibTrans" cxnId="{07375AE9-D1D8-4083-9CE5-CFB719F51425}">
      <dgm:prSet/>
      <dgm:spPr/>
      <dgm:t>
        <a:bodyPr/>
        <a:lstStyle/>
        <a:p>
          <a:endParaRPr lang="en-GB"/>
        </a:p>
      </dgm:t>
    </dgm:pt>
    <dgm:pt modelId="{2A393AF2-0F16-4C3A-94AA-A8611072E38D}">
      <dgm:prSet/>
      <dgm:spPr/>
      <dgm:t>
        <a:bodyPr/>
        <a:lstStyle/>
        <a:p>
          <a:r>
            <a:rPr lang="cs-CZ" dirty="0"/>
            <a:t>Chování uživatelů</a:t>
          </a:r>
          <a:endParaRPr lang="en-GB" dirty="0"/>
        </a:p>
      </dgm:t>
    </dgm:pt>
    <dgm:pt modelId="{28255992-988F-41BA-AF3F-F8D72E6D0ED6}" type="parTrans" cxnId="{855332B0-730A-4171-A11C-FF2CEF9BE02B}">
      <dgm:prSet/>
      <dgm:spPr/>
      <dgm:t>
        <a:bodyPr/>
        <a:lstStyle/>
        <a:p>
          <a:endParaRPr lang="en-US"/>
        </a:p>
      </dgm:t>
    </dgm:pt>
    <dgm:pt modelId="{C4531235-1E5E-4E71-8919-E53C725E4E5B}" type="sibTrans" cxnId="{855332B0-730A-4171-A11C-FF2CEF9BE02B}">
      <dgm:prSet/>
      <dgm:spPr/>
      <dgm:t>
        <a:bodyPr/>
        <a:lstStyle/>
        <a:p>
          <a:endParaRPr lang="en-US"/>
        </a:p>
      </dgm:t>
    </dgm:pt>
    <dgm:pt modelId="{3DF1D982-3A87-40E4-A027-21037F95C9CA}" type="pres">
      <dgm:prSet presAssocID="{B72A21A2-5D36-4879-99AE-2DF255CEF8A5}" presName="Name0" presStyleCnt="0">
        <dgm:presLayoutVars>
          <dgm:dir/>
          <dgm:animLvl val="lvl"/>
          <dgm:resizeHandles val="exact"/>
        </dgm:presLayoutVars>
      </dgm:prSet>
      <dgm:spPr/>
    </dgm:pt>
    <dgm:pt modelId="{D124BA03-057A-46C3-8AD9-2507A86E97A9}" type="pres">
      <dgm:prSet presAssocID="{39A7A365-7B26-4638-9E1A-B0B7C4660F9E}" presName="composite" presStyleCnt="0"/>
      <dgm:spPr/>
    </dgm:pt>
    <dgm:pt modelId="{F375821D-6B8B-4275-AC8B-C9E2BA59F520}" type="pres">
      <dgm:prSet presAssocID="{39A7A365-7B26-4638-9E1A-B0B7C4660F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DF0EC9F-D4E9-4653-98E1-C2A62084C913}" type="pres">
      <dgm:prSet presAssocID="{39A7A365-7B26-4638-9E1A-B0B7C4660F9E}" presName="desTx" presStyleLbl="alignAccFollowNode1" presStyleIdx="0" presStyleCnt="3">
        <dgm:presLayoutVars>
          <dgm:bulletEnabled val="1"/>
        </dgm:presLayoutVars>
      </dgm:prSet>
      <dgm:spPr/>
    </dgm:pt>
    <dgm:pt modelId="{C58B3521-689D-4F0B-B529-E0A3C400061A}" type="pres">
      <dgm:prSet presAssocID="{A27D4835-2B6D-49D7-BFA9-2AD2EBE51058}" presName="space" presStyleCnt="0"/>
      <dgm:spPr/>
    </dgm:pt>
    <dgm:pt modelId="{542824C0-C36A-43BB-9029-F0710A65AD3F}" type="pres">
      <dgm:prSet presAssocID="{BF42828B-9511-4DF9-AC93-69A3FA7DC87F}" presName="composite" presStyleCnt="0"/>
      <dgm:spPr/>
    </dgm:pt>
    <dgm:pt modelId="{C94D4E07-0715-4B50-9756-C142A6437E49}" type="pres">
      <dgm:prSet presAssocID="{BF42828B-9511-4DF9-AC93-69A3FA7DC8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31702B-51A6-4AA7-BE1D-FFC8D403755F}" type="pres">
      <dgm:prSet presAssocID="{BF42828B-9511-4DF9-AC93-69A3FA7DC87F}" presName="desTx" presStyleLbl="alignAccFollowNode1" presStyleIdx="1" presStyleCnt="3">
        <dgm:presLayoutVars>
          <dgm:bulletEnabled val="1"/>
        </dgm:presLayoutVars>
      </dgm:prSet>
      <dgm:spPr/>
    </dgm:pt>
    <dgm:pt modelId="{9BADE97A-B478-4AA7-9054-8DAE075B0701}" type="pres">
      <dgm:prSet presAssocID="{9A41620B-EC50-4562-A48F-8C7E3FE04883}" presName="space" presStyleCnt="0"/>
      <dgm:spPr/>
    </dgm:pt>
    <dgm:pt modelId="{A1165D21-2DA7-4063-B5B7-21CD5D312B23}" type="pres">
      <dgm:prSet presAssocID="{C3CD5527-0A9F-41AE-8BB1-F25FABBD45B9}" presName="composite" presStyleCnt="0"/>
      <dgm:spPr/>
    </dgm:pt>
    <dgm:pt modelId="{908C0AA1-67D1-4FA6-834F-8A269154AC4D}" type="pres">
      <dgm:prSet presAssocID="{C3CD5527-0A9F-41AE-8BB1-F25FABBD45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B570FA-C911-4F9E-A2A0-333283C2AE7E}" type="pres">
      <dgm:prSet presAssocID="{C3CD5527-0A9F-41AE-8BB1-F25FABBD45B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A84905-E206-4054-A1E8-7BB84449F332}" type="presOf" srcId="{A2441419-4F95-4969-B0B4-0DD2DAD63904}" destId="{0DB570FA-C911-4F9E-A2A0-333283C2AE7E}" srcOrd="0" destOrd="2" presId="urn:microsoft.com/office/officeart/2005/8/layout/hList1"/>
    <dgm:cxn modelId="{1EEB0C06-38FA-4866-855B-343B002C1AB7}" srcId="{BF42828B-9511-4DF9-AC93-69A3FA7DC87F}" destId="{3407DD09-E58C-41F8-A220-F3C96C3FA20E}" srcOrd="1" destOrd="0" parTransId="{D2575007-5F49-462A-BB2E-472333871666}" sibTransId="{163E2372-11B9-4517-9AF8-83284D4AE548}"/>
    <dgm:cxn modelId="{D2325B12-A370-4421-B89F-C44AFFAF62EE}" srcId="{C3CD5527-0A9F-41AE-8BB1-F25FABBD45B9}" destId="{A2441419-4F95-4969-B0B4-0DD2DAD63904}" srcOrd="2" destOrd="0" parTransId="{9668D196-FBDA-4BA8-8B71-3FA480100049}" sibTransId="{CA707EC8-60D0-49D3-943E-4ECA282116CE}"/>
    <dgm:cxn modelId="{9DD09D1A-AA16-408F-B7D5-755D76AD5DE2}" type="presOf" srcId="{A9A4CE6A-98AF-4463-B9CD-5DB6CF022D6D}" destId="{0DB570FA-C911-4F9E-A2A0-333283C2AE7E}" srcOrd="0" destOrd="3" presId="urn:microsoft.com/office/officeart/2005/8/layout/hList1"/>
    <dgm:cxn modelId="{BA918123-DFC2-457D-8D12-6026CD145EEC}" srcId="{BF42828B-9511-4DF9-AC93-69A3FA7DC87F}" destId="{857D0A8F-2E78-434A-AE5C-583A855C6058}" srcOrd="0" destOrd="0" parTransId="{19DF4B11-73BF-4552-8594-CE932B66BD97}" sibTransId="{834B759F-0DFF-40C0-8D2A-15A5713E979C}"/>
    <dgm:cxn modelId="{6EB80224-A3FF-41F9-96F1-14939BDEAB2A}" srcId="{B72A21A2-5D36-4879-99AE-2DF255CEF8A5}" destId="{BF42828B-9511-4DF9-AC93-69A3FA7DC87F}" srcOrd="1" destOrd="0" parTransId="{625DD035-7480-4B1D-A341-36B5F05AD33C}" sibTransId="{9A41620B-EC50-4562-A48F-8C7E3FE04883}"/>
    <dgm:cxn modelId="{C6463B27-D685-467F-8ECC-3F8385E7AA3D}" type="presOf" srcId="{93373E06-CF01-4B82-A6F2-17BE2FF0E962}" destId="{7DF0EC9F-D4E9-4653-98E1-C2A62084C913}" srcOrd="0" destOrd="0" presId="urn:microsoft.com/office/officeart/2005/8/layout/hList1"/>
    <dgm:cxn modelId="{6FD87B29-8380-4B71-A6E0-06F0AE3769A9}" type="presOf" srcId="{3407DD09-E58C-41F8-A220-F3C96C3FA20E}" destId="{C631702B-51A6-4AA7-BE1D-FFC8D403755F}" srcOrd="0" destOrd="1" presId="urn:microsoft.com/office/officeart/2005/8/layout/hList1"/>
    <dgm:cxn modelId="{C708273A-5F6D-43B7-9F01-5AD67E1CD8A6}" srcId="{39A7A365-7B26-4638-9E1A-B0B7C4660F9E}" destId="{3F081BB5-0D52-410D-8010-B74E92278D1D}" srcOrd="2" destOrd="0" parTransId="{10F52C54-4500-433F-946F-7EA4B84C0175}" sibTransId="{FFE2D99E-80A2-4EC1-8180-1AF2AFF31483}"/>
    <dgm:cxn modelId="{17F3A361-484D-4E7C-B74E-47573EF99EAF}" type="presOf" srcId="{81FFDFDD-B0F9-40DF-9604-75506F834204}" destId="{C631702B-51A6-4AA7-BE1D-FFC8D403755F}" srcOrd="0" destOrd="2" presId="urn:microsoft.com/office/officeart/2005/8/layout/hList1"/>
    <dgm:cxn modelId="{1988FF41-E9B0-40D5-A3F5-7069B41459A5}" type="presOf" srcId="{B72A21A2-5D36-4879-99AE-2DF255CEF8A5}" destId="{3DF1D982-3A87-40E4-A027-21037F95C9CA}" srcOrd="0" destOrd="0" presId="urn:microsoft.com/office/officeart/2005/8/layout/hList1"/>
    <dgm:cxn modelId="{B4C4D165-FCD7-4B0F-8539-840F511E4E21}" type="presOf" srcId="{39A7A365-7B26-4638-9E1A-B0B7C4660F9E}" destId="{F375821D-6B8B-4275-AC8B-C9E2BA59F520}" srcOrd="0" destOrd="0" presId="urn:microsoft.com/office/officeart/2005/8/layout/hList1"/>
    <dgm:cxn modelId="{8AF6564F-CE87-4599-A2F8-74E80DB01E83}" srcId="{BF42828B-9511-4DF9-AC93-69A3FA7DC87F}" destId="{81FFDFDD-B0F9-40DF-9604-75506F834204}" srcOrd="2" destOrd="0" parTransId="{6047E328-B73F-40AF-8C49-02728D421205}" sibTransId="{FBD2788A-821E-4C73-9954-85BFA2B508DE}"/>
    <dgm:cxn modelId="{412A8072-007F-40E6-A253-023F5140E373}" type="presOf" srcId="{4B97C8CD-6870-4FFC-9594-375BA83E6CC0}" destId="{7DF0EC9F-D4E9-4653-98E1-C2A62084C913}" srcOrd="0" destOrd="1" presId="urn:microsoft.com/office/officeart/2005/8/layout/hList1"/>
    <dgm:cxn modelId="{46741E76-7080-4B52-8B10-D21CF00860EF}" srcId="{B72A21A2-5D36-4879-99AE-2DF255CEF8A5}" destId="{C3CD5527-0A9F-41AE-8BB1-F25FABBD45B9}" srcOrd="2" destOrd="0" parTransId="{390B0EE7-35E6-4C94-B6DD-D623E6C9C98F}" sibTransId="{50013330-3E2F-4B95-82CB-20527A5F593A}"/>
    <dgm:cxn modelId="{7787CA5A-2E32-44EF-91E8-CD1CAF18E0E5}" type="presOf" srcId="{BA744605-03EE-4C9B-9C07-504F70A25C19}" destId="{0DB570FA-C911-4F9E-A2A0-333283C2AE7E}" srcOrd="0" destOrd="1" presId="urn:microsoft.com/office/officeart/2005/8/layout/hList1"/>
    <dgm:cxn modelId="{8373FE7A-F2C5-4A4A-85D5-184A8A037429}" srcId="{C3CD5527-0A9F-41AE-8BB1-F25FABBD45B9}" destId="{2493C68E-522D-4047-B3E7-676B16C42699}" srcOrd="0" destOrd="0" parTransId="{10F56260-0DA2-4486-91DB-D89B223CEE95}" sibTransId="{10288BF3-6E00-406C-87BD-B6138B1F689F}"/>
    <dgm:cxn modelId="{DFE1B291-FC93-411F-86D6-E86483396BF5}" srcId="{B72A21A2-5D36-4879-99AE-2DF255CEF8A5}" destId="{39A7A365-7B26-4638-9E1A-B0B7C4660F9E}" srcOrd="0" destOrd="0" parTransId="{9186B314-18D2-4FDE-958B-70375D6EA763}" sibTransId="{A27D4835-2B6D-49D7-BFA9-2AD2EBE51058}"/>
    <dgm:cxn modelId="{33A1F29E-29B6-44B5-87C7-773C638EE06F}" type="presOf" srcId="{2493C68E-522D-4047-B3E7-676B16C42699}" destId="{0DB570FA-C911-4F9E-A2A0-333283C2AE7E}" srcOrd="0" destOrd="0" presId="urn:microsoft.com/office/officeart/2005/8/layout/hList1"/>
    <dgm:cxn modelId="{24F6E6A6-CC8A-4A01-BDB4-BF13F4B3FFA2}" type="presOf" srcId="{857D0A8F-2E78-434A-AE5C-583A855C6058}" destId="{C631702B-51A6-4AA7-BE1D-FFC8D403755F}" srcOrd="0" destOrd="0" presId="urn:microsoft.com/office/officeart/2005/8/layout/hList1"/>
    <dgm:cxn modelId="{855332B0-730A-4171-A11C-FF2CEF9BE02B}" srcId="{39A7A365-7B26-4638-9E1A-B0B7C4660F9E}" destId="{2A393AF2-0F16-4C3A-94AA-A8611072E38D}" srcOrd="3" destOrd="0" parTransId="{28255992-988F-41BA-AF3F-F8D72E6D0ED6}" sibTransId="{C4531235-1E5E-4E71-8919-E53C725E4E5B}"/>
    <dgm:cxn modelId="{7AD518C0-7730-462B-B485-299852D8A1A3}" srcId="{39A7A365-7B26-4638-9E1A-B0B7C4660F9E}" destId="{93373E06-CF01-4B82-A6F2-17BE2FF0E962}" srcOrd="0" destOrd="0" parTransId="{AE44FF97-9F77-4E45-BFD7-B9CE3E2C2D9F}" sibTransId="{BAFFF08F-BC21-407B-A8E5-2F2E48F42445}"/>
    <dgm:cxn modelId="{E6F61DCC-207E-409E-9DC5-5AA38BA3FC1A}" type="presOf" srcId="{3F081BB5-0D52-410D-8010-B74E92278D1D}" destId="{7DF0EC9F-D4E9-4653-98E1-C2A62084C913}" srcOrd="0" destOrd="2" presId="urn:microsoft.com/office/officeart/2005/8/layout/hList1"/>
    <dgm:cxn modelId="{BEEB97CD-92AD-435C-B261-15BCDDC63106}" srcId="{39A7A365-7B26-4638-9E1A-B0B7C4660F9E}" destId="{4B97C8CD-6870-4FFC-9594-375BA83E6CC0}" srcOrd="1" destOrd="0" parTransId="{71C8BDB1-1307-4DAC-B6BC-96C67203B246}" sibTransId="{D3675465-DE51-4561-BAA8-A2DBBF214431}"/>
    <dgm:cxn modelId="{BAB8CEDA-5D0E-4124-AB68-95E079B14CE8}" srcId="{C3CD5527-0A9F-41AE-8BB1-F25FABBD45B9}" destId="{BA744605-03EE-4C9B-9C07-504F70A25C19}" srcOrd="1" destOrd="0" parTransId="{5649975B-373B-457E-92B3-D3FA9A95CC3D}" sibTransId="{B8B73847-66A8-466C-9132-6F4835F920B5}"/>
    <dgm:cxn modelId="{6C5EF2DA-612D-416C-B04D-7CF9DCDDC704}" type="presOf" srcId="{C3CD5527-0A9F-41AE-8BB1-F25FABBD45B9}" destId="{908C0AA1-67D1-4FA6-834F-8A269154AC4D}" srcOrd="0" destOrd="0" presId="urn:microsoft.com/office/officeart/2005/8/layout/hList1"/>
    <dgm:cxn modelId="{07375AE9-D1D8-4083-9CE5-CFB719F51425}" srcId="{C3CD5527-0A9F-41AE-8BB1-F25FABBD45B9}" destId="{A9A4CE6A-98AF-4463-B9CD-5DB6CF022D6D}" srcOrd="3" destOrd="0" parTransId="{9FE0EEDB-01C1-46B5-80D8-8A4679F8094B}" sibTransId="{870C20B8-4D74-45EA-BF4A-C53FEDEE5D36}"/>
    <dgm:cxn modelId="{1C21F2F8-D24D-4C2D-9236-FA2FEC2BE19F}" type="presOf" srcId="{2A393AF2-0F16-4C3A-94AA-A8611072E38D}" destId="{7DF0EC9F-D4E9-4653-98E1-C2A62084C913}" srcOrd="0" destOrd="3" presId="urn:microsoft.com/office/officeart/2005/8/layout/hList1"/>
    <dgm:cxn modelId="{23E00CF9-8549-4270-BA8B-39387DDA3605}" type="presOf" srcId="{BF42828B-9511-4DF9-AC93-69A3FA7DC87F}" destId="{C94D4E07-0715-4B50-9756-C142A6437E49}" srcOrd="0" destOrd="0" presId="urn:microsoft.com/office/officeart/2005/8/layout/hList1"/>
    <dgm:cxn modelId="{396CAFDF-EF6B-41FD-AA8B-FBB80E5CBC02}" type="presParOf" srcId="{3DF1D982-3A87-40E4-A027-21037F95C9CA}" destId="{D124BA03-057A-46C3-8AD9-2507A86E97A9}" srcOrd="0" destOrd="0" presId="urn:microsoft.com/office/officeart/2005/8/layout/hList1"/>
    <dgm:cxn modelId="{6EE3C10D-510C-4B77-83AC-97391EB90D19}" type="presParOf" srcId="{D124BA03-057A-46C3-8AD9-2507A86E97A9}" destId="{F375821D-6B8B-4275-AC8B-C9E2BA59F520}" srcOrd="0" destOrd="0" presId="urn:microsoft.com/office/officeart/2005/8/layout/hList1"/>
    <dgm:cxn modelId="{067C1905-A94F-46DF-82A8-AB654AF3BE7F}" type="presParOf" srcId="{D124BA03-057A-46C3-8AD9-2507A86E97A9}" destId="{7DF0EC9F-D4E9-4653-98E1-C2A62084C913}" srcOrd="1" destOrd="0" presId="urn:microsoft.com/office/officeart/2005/8/layout/hList1"/>
    <dgm:cxn modelId="{EFCE379C-8E52-4211-8C39-A164D469CD81}" type="presParOf" srcId="{3DF1D982-3A87-40E4-A027-21037F95C9CA}" destId="{C58B3521-689D-4F0B-B529-E0A3C400061A}" srcOrd="1" destOrd="0" presId="urn:microsoft.com/office/officeart/2005/8/layout/hList1"/>
    <dgm:cxn modelId="{69DB9BB9-C888-40BB-A129-8FC5AEC09F12}" type="presParOf" srcId="{3DF1D982-3A87-40E4-A027-21037F95C9CA}" destId="{542824C0-C36A-43BB-9029-F0710A65AD3F}" srcOrd="2" destOrd="0" presId="urn:microsoft.com/office/officeart/2005/8/layout/hList1"/>
    <dgm:cxn modelId="{D37C1B36-27D4-4601-8156-1D95C9B1700E}" type="presParOf" srcId="{542824C0-C36A-43BB-9029-F0710A65AD3F}" destId="{C94D4E07-0715-4B50-9756-C142A6437E49}" srcOrd="0" destOrd="0" presId="urn:microsoft.com/office/officeart/2005/8/layout/hList1"/>
    <dgm:cxn modelId="{8742E6BC-4C2C-4BFF-8A8C-C147D046A238}" type="presParOf" srcId="{542824C0-C36A-43BB-9029-F0710A65AD3F}" destId="{C631702B-51A6-4AA7-BE1D-FFC8D403755F}" srcOrd="1" destOrd="0" presId="urn:microsoft.com/office/officeart/2005/8/layout/hList1"/>
    <dgm:cxn modelId="{D228CDB4-EEBC-4A96-85AF-CE60A1FAD47F}" type="presParOf" srcId="{3DF1D982-3A87-40E4-A027-21037F95C9CA}" destId="{9BADE97A-B478-4AA7-9054-8DAE075B0701}" srcOrd="3" destOrd="0" presId="urn:microsoft.com/office/officeart/2005/8/layout/hList1"/>
    <dgm:cxn modelId="{DAFE7F30-D0AC-450F-87EC-B3A936726BED}" type="presParOf" srcId="{3DF1D982-3A87-40E4-A027-21037F95C9CA}" destId="{A1165D21-2DA7-4063-B5B7-21CD5D312B23}" srcOrd="4" destOrd="0" presId="urn:microsoft.com/office/officeart/2005/8/layout/hList1"/>
    <dgm:cxn modelId="{9235760B-984B-4785-ACE2-CB71F739E171}" type="presParOf" srcId="{A1165D21-2DA7-4063-B5B7-21CD5D312B23}" destId="{908C0AA1-67D1-4FA6-834F-8A269154AC4D}" srcOrd="0" destOrd="0" presId="urn:microsoft.com/office/officeart/2005/8/layout/hList1"/>
    <dgm:cxn modelId="{7CB72C70-2EE0-49BC-97F4-C32EFBBB076B}" type="presParOf" srcId="{A1165D21-2DA7-4063-B5B7-21CD5D312B23}" destId="{0DB570FA-C911-4F9E-A2A0-333283C2AE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AA73-0875-474E-BB07-BBE68C635DDD}">
      <dsp:nvSpPr>
        <dsp:cNvPr id="0" name=""/>
        <dsp:cNvSpPr/>
      </dsp:nvSpPr>
      <dsp:spPr>
        <a:xfrm>
          <a:off x="2464" y="242235"/>
          <a:ext cx="2402978" cy="904112"/>
        </a:xfrm>
        <a:prstGeom prst="rect">
          <a:avLst/>
        </a:prstGeom>
        <a:solidFill>
          <a:srgbClr val="0070C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Zachování</a:t>
          </a:r>
          <a:r>
            <a:rPr lang="en-GB" sz="1800" b="1" kern="1200" dirty="0"/>
            <a:t> </a:t>
          </a:r>
          <a:r>
            <a:rPr lang="en-GB" sz="1800" b="1" kern="1200" dirty="0" err="1"/>
            <a:t>stavu</a:t>
          </a:r>
          <a:endParaRPr lang="en-GB" sz="1800" b="1" kern="1200" dirty="0"/>
        </a:p>
      </dsp:txBody>
      <dsp:txXfrm>
        <a:off x="2464" y="242235"/>
        <a:ext cx="2402978" cy="904112"/>
      </dsp:txXfrm>
    </dsp:sp>
    <dsp:sp modelId="{5E62900E-A08A-4B3F-9F01-7944728B17F7}">
      <dsp:nvSpPr>
        <dsp:cNvPr id="0" name=""/>
        <dsp:cNvSpPr/>
      </dsp:nvSpPr>
      <dsp:spPr>
        <a:xfrm>
          <a:off x="2464" y="1146347"/>
          <a:ext cx="2402978" cy="2322269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Současný s</a:t>
          </a:r>
          <a:r>
            <a:rPr lang="en-GB" sz="1800" kern="1200" dirty="0" err="1"/>
            <a:t>tav</a:t>
          </a:r>
          <a:r>
            <a:rPr lang="en-GB" sz="1800" kern="1200" dirty="0"/>
            <a:t> </a:t>
          </a:r>
          <a:r>
            <a:rPr lang="en-GB" sz="1800" kern="1200" dirty="0" err="1"/>
            <a:t>vyhovuje</a:t>
          </a:r>
          <a:r>
            <a:rPr lang="en-GB" sz="1800" kern="1200" dirty="0"/>
            <a:t> </a:t>
          </a:r>
          <a:r>
            <a:rPr lang="cs-CZ" sz="1800" kern="1200" dirty="0"/>
            <a:t>i novým </a:t>
          </a:r>
          <a:r>
            <a:rPr lang="en-GB" sz="1800" kern="1200" dirty="0" err="1"/>
            <a:t>požadavkům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Současný s</a:t>
          </a:r>
          <a:r>
            <a:rPr lang="en-GB" sz="1800" kern="1200"/>
            <a:t>tav </a:t>
          </a:r>
          <a:r>
            <a:rPr lang="cs-CZ" sz="1800" kern="1200"/>
            <a:t>ne</a:t>
          </a:r>
          <a:r>
            <a:rPr lang="en-GB" sz="1800" kern="1200"/>
            <a:t>vyhovuje </a:t>
          </a:r>
          <a:r>
            <a:rPr lang="cs-CZ" sz="1800" kern="1200"/>
            <a:t>- r</a:t>
          </a:r>
          <a:r>
            <a:rPr lang="en-GB" sz="1800" kern="1200"/>
            <a:t>isk nesplnění</a:t>
          </a:r>
          <a:r>
            <a:rPr lang="cs-CZ" sz="1800" kern="1200"/>
            <a:t> (pouhé „papírové“ přizpůsobení smluv)</a:t>
          </a:r>
          <a:endParaRPr lang="en-GB" sz="1800" kern="1200"/>
        </a:p>
      </dsp:txBody>
      <dsp:txXfrm>
        <a:off x="2464" y="1146347"/>
        <a:ext cx="2402978" cy="2322269"/>
      </dsp:txXfrm>
    </dsp:sp>
    <dsp:sp modelId="{89B213C4-9361-4F7C-9BBD-5949CB714877}">
      <dsp:nvSpPr>
        <dsp:cNvPr id="0" name=""/>
        <dsp:cNvSpPr/>
      </dsp:nvSpPr>
      <dsp:spPr>
        <a:xfrm>
          <a:off x="2741860" y="242235"/>
          <a:ext cx="2402978" cy="904112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Přizpůsobení</a:t>
          </a:r>
          <a:r>
            <a:rPr lang="en-GB" sz="1800" b="1" kern="1200"/>
            <a:t> </a:t>
          </a:r>
          <a:r>
            <a:rPr lang="cs-CZ" sz="1800" b="1" kern="1200"/>
            <a:t>podmínek smluv</a:t>
          </a:r>
          <a:r>
            <a:rPr lang="en-GB" sz="1800" b="1" kern="1200"/>
            <a:t> </a:t>
          </a:r>
        </a:p>
      </dsp:txBody>
      <dsp:txXfrm>
        <a:off x="2741860" y="242235"/>
        <a:ext cx="2402978" cy="904112"/>
      </dsp:txXfrm>
    </dsp:sp>
    <dsp:sp modelId="{EC3FEEF1-3654-4C6A-BB7A-F5683EFC8564}">
      <dsp:nvSpPr>
        <dsp:cNvPr id="0" name=""/>
        <dsp:cNvSpPr/>
      </dsp:nvSpPr>
      <dsp:spPr>
        <a:xfrm>
          <a:off x="2741860" y="1146347"/>
          <a:ext cx="2402978" cy="232226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</a:t>
          </a:r>
          <a:r>
            <a:rPr lang="en-GB" sz="1800" kern="1200"/>
            <a:t>lošné snížení běžně dostupných rychlostí existujících přípojek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Technicky se přípojka nemění - zachování ceny</a:t>
          </a:r>
          <a:endParaRPr lang="en-GB" sz="1800" kern="1200"/>
        </a:p>
      </dsp:txBody>
      <dsp:txXfrm>
        <a:off x="2741860" y="1146347"/>
        <a:ext cx="2402978" cy="2322269"/>
      </dsp:txXfrm>
    </dsp:sp>
    <dsp:sp modelId="{B02208B9-D148-432F-B1EE-26578FF4EF08}">
      <dsp:nvSpPr>
        <dsp:cNvPr id="0" name=""/>
        <dsp:cNvSpPr/>
      </dsp:nvSpPr>
      <dsp:spPr>
        <a:xfrm>
          <a:off x="5481256" y="242235"/>
          <a:ext cx="2402978" cy="904112"/>
        </a:xfrm>
        <a:prstGeom prst="rect">
          <a:avLst/>
        </a:prstGeom>
        <a:solidFill>
          <a:srgbClr val="FF0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Přizpůsobení</a:t>
          </a:r>
          <a:r>
            <a:rPr lang="en-GB" sz="1800" b="1" kern="1200"/>
            <a:t> </a:t>
          </a:r>
          <a:r>
            <a:rPr lang="cs-CZ" sz="1800" b="1" kern="1200"/>
            <a:t>sítě parametrům a posílení infrastruktury</a:t>
          </a:r>
          <a:endParaRPr lang="en-GB" sz="1800" b="1" kern="1200"/>
        </a:p>
      </dsp:txBody>
      <dsp:txXfrm>
        <a:off x="5481256" y="242235"/>
        <a:ext cx="2402978" cy="904112"/>
      </dsp:txXfrm>
    </dsp:sp>
    <dsp:sp modelId="{B72760B7-6B18-421D-846B-891040CB69AA}">
      <dsp:nvSpPr>
        <dsp:cNvPr id="0" name=""/>
        <dsp:cNvSpPr/>
      </dsp:nvSpPr>
      <dsp:spPr>
        <a:xfrm>
          <a:off x="5481256" y="1146347"/>
          <a:ext cx="2402978" cy="232226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Překonfigurování parametrů a navýšení přípojné kapacity </a:t>
          </a:r>
          <a:r>
            <a:rPr lang="en-GB" sz="1800" kern="1200"/>
            <a:t>při za</a:t>
          </a:r>
          <a:r>
            <a:rPr lang="cs-CZ" sz="1800" kern="1200"/>
            <a:t>c</a:t>
          </a:r>
          <a:r>
            <a:rPr lang="en-GB" sz="1800" kern="1200"/>
            <a:t>hování ceny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/>
            <a:t>Posílení</a:t>
          </a:r>
          <a:r>
            <a:rPr lang="en-GB" sz="1800" kern="1200" dirty="0"/>
            <a:t> </a:t>
          </a:r>
          <a:r>
            <a:rPr lang="en-GB" sz="1800" kern="1200" dirty="0" err="1"/>
            <a:t>infrastruktury</a:t>
          </a:r>
          <a:r>
            <a:rPr lang="en-GB" sz="1800" kern="1200" dirty="0"/>
            <a:t> </a:t>
          </a:r>
          <a:r>
            <a:rPr lang="cs-CZ" sz="1800" kern="1200" dirty="0"/>
            <a:t>a z</a:t>
          </a:r>
          <a:r>
            <a:rPr lang="en-GB" sz="1800" kern="1200" dirty="0" err="1"/>
            <a:t>dražení</a:t>
          </a:r>
          <a:r>
            <a:rPr lang="en-GB" sz="1800" kern="1200" dirty="0"/>
            <a:t> </a:t>
          </a:r>
          <a:r>
            <a:rPr lang="cs-CZ" sz="1800" kern="1200" dirty="0"/>
            <a:t>služby</a:t>
          </a:r>
          <a:endParaRPr lang="en-GB" sz="1800" kern="1200" dirty="0"/>
        </a:p>
      </dsp:txBody>
      <dsp:txXfrm>
        <a:off x="5481256" y="1146347"/>
        <a:ext cx="2402978" cy="2322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5821D-6B8B-4275-AC8B-C9E2BA59F520}">
      <dsp:nvSpPr>
        <dsp:cNvPr id="0" name=""/>
        <dsp:cNvSpPr/>
      </dsp:nvSpPr>
      <dsp:spPr>
        <a:xfrm>
          <a:off x="2632" y="57947"/>
          <a:ext cx="2566972" cy="79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Výchozí plán</a:t>
          </a:r>
          <a:endParaRPr lang="en-GB" sz="2200" b="1" kern="1200"/>
        </a:p>
      </dsp:txBody>
      <dsp:txXfrm>
        <a:off x="2632" y="57947"/>
        <a:ext cx="2566972" cy="793333"/>
      </dsp:txXfrm>
    </dsp:sp>
    <dsp:sp modelId="{7DF0EC9F-D4E9-4653-98E1-C2A62084C913}">
      <dsp:nvSpPr>
        <dsp:cNvPr id="0" name=""/>
        <dsp:cNvSpPr/>
      </dsp:nvSpPr>
      <dsp:spPr>
        <a:xfrm>
          <a:off x="2632" y="851280"/>
          <a:ext cx="2566972" cy="2642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Počty přípojek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Struktura služeb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Typy zákazníků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Chování uživatelů</a:t>
          </a:r>
          <a:endParaRPr lang="en-GB" sz="2200" kern="1200" dirty="0"/>
        </a:p>
      </dsp:txBody>
      <dsp:txXfrm>
        <a:off x="2632" y="851280"/>
        <a:ext cx="2566972" cy="2642062"/>
      </dsp:txXfrm>
    </dsp:sp>
    <dsp:sp modelId="{C94D4E07-0715-4B50-9756-C142A6437E49}">
      <dsp:nvSpPr>
        <dsp:cNvPr id="0" name=""/>
        <dsp:cNvSpPr/>
      </dsp:nvSpPr>
      <dsp:spPr>
        <a:xfrm>
          <a:off x="2928981" y="57947"/>
          <a:ext cx="2566972" cy="79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Sledování za provozu</a:t>
          </a:r>
          <a:endParaRPr lang="en-GB" sz="2200" b="1" kern="1200"/>
        </a:p>
      </dsp:txBody>
      <dsp:txXfrm>
        <a:off x="2928981" y="57947"/>
        <a:ext cx="2566972" cy="793333"/>
      </dsp:txXfrm>
    </dsp:sp>
    <dsp:sp modelId="{C631702B-51A6-4AA7-BE1D-FFC8D403755F}">
      <dsp:nvSpPr>
        <dsp:cNvPr id="0" name=""/>
        <dsp:cNvSpPr/>
      </dsp:nvSpPr>
      <dsp:spPr>
        <a:xfrm>
          <a:off x="2928981" y="851280"/>
          <a:ext cx="2566972" cy="2642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Sledování limitů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Měření a validace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Zpětná vazba od uživatelů</a:t>
          </a:r>
          <a:endParaRPr lang="en-GB" sz="2200" kern="1200"/>
        </a:p>
      </dsp:txBody>
      <dsp:txXfrm>
        <a:off x="2928981" y="851280"/>
        <a:ext cx="2566972" cy="2642062"/>
      </dsp:txXfrm>
    </dsp:sp>
    <dsp:sp modelId="{908C0AA1-67D1-4FA6-834F-8A269154AC4D}">
      <dsp:nvSpPr>
        <dsp:cNvPr id="0" name=""/>
        <dsp:cNvSpPr/>
      </dsp:nvSpPr>
      <dsp:spPr>
        <a:xfrm>
          <a:off x="5855330" y="57947"/>
          <a:ext cx="2566972" cy="79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Rozvoj sítě</a:t>
          </a:r>
          <a:endParaRPr lang="en-GB" sz="2200" b="1" kern="1200"/>
        </a:p>
      </dsp:txBody>
      <dsp:txXfrm>
        <a:off x="5855330" y="57947"/>
        <a:ext cx="2566972" cy="793333"/>
      </dsp:txXfrm>
    </dsp:sp>
    <dsp:sp modelId="{0DB570FA-C911-4F9E-A2A0-333283C2AE7E}">
      <dsp:nvSpPr>
        <dsp:cNvPr id="0" name=""/>
        <dsp:cNvSpPr/>
      </dsp:nvSpPr>
      <dsp:spPr>
        <a:xfrm>
          <a:off x="5855330" y="851280"/>
          <a:ext cx="2566972" cy="2642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Plánování rozvoje služeb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Predikce objemu provozu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Posilování sítě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Budování nových kapacit</a:t>
          </a:r>
          <a:endParaRPr lang="en-GB" sz="2200" kern="1200"/>
        </a:p>
      </dsp:txBody>
      <dsp:txXfrm>
        <a:off x="5855330" y="851280"/>
        <a:ext cx="2566972" cy="264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E098-6B20-4B2B-9358-B79784A0DF45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D301-AA56-4FFC-B45E-88C0C29B6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Fyzik%C3%A1ln%C3%AD_jednotk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/index.php?title=Agner_Krarup_Erlang&amp;action=edit&amp;redlink=1" TargetMode="External"/><Relationship Id="rId4" Type="http://schemas.openxmlformats.org/officeDocument/2006/relationships/hyperlink" Target="https://cs.wikipedia.org/wiki/D%C3%A1nsko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Koncentrace provozu – ústředny, provozní zatížení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Erlang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data se přímo použít nedá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Obsluhový systém s čekáním – routery, fronty, mechanismy, ořezávání provozu, regulační schopnost TCP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Nelze analyticky spočítat, provázaný obsluhový systém (víceúrovňový, vícestupňový) se zdrojem dat.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Lze simulovat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apod. lze experimentálně ověřovat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tedy použít? Přidělování slotů/tokenů v přístupové síti (jako by šlo o okruh s fixní kapacitou či její násobky)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zjednodušeně modelovat připojení k Internetu?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Min/max BDR – umělé hodnoty, nejsou definovány průběhem v čase (z definovaných odchylek nelze stanovit dopad na dimenzování sítě)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Záleží na uživatelském chování, z BDR by nám vyšel pronajatý okruh…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čeho lze vyjít?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Objem dat za měsíc – měsíční průměr - rozprostření do doby aktivity uživatele – průměrná rychlost (minimální?)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Rozložení rychlostí v čase – pravděpodobnost výskytu situace, že bude požadována rychlost vyšší než BDR? Např.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Paretovo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rozložení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Modelování služeb – zjednodušený aritmetický model</a:t>
            </a:r>
          </a:p>
          <a:p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-konstantní tok (média - video, audio, průběžné přenosy na pozadí) – definice dob využívání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Dávkový přenos (web, vzdálené operace, sociální sítě vyjma médií, cloud…)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průměrná + špičková rychlost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Lze doplnit o pravděpodobnost korelace špiček, pravděpodobnost souběhu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preudokonstantních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toků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uživatelů, počty v domácnosti, jejich chování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Znalost sítě a typů uživatelů – návrh kapacity + rezerva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Sledování provozu v koncentračních bodech a udržování rezerv – v případě potřeby navyšování kapacity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dotační podpory se musí plánovat s výhledem do budoucna, nikoli tak, jak velí běžná praxe…</a:t>
            </a:r>
          </a:p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citace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studie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NGA pro MPO...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teorie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provozního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zatížení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obsluhové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systémy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simulace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Erlang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zkratka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bezrozměrná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Fyzikální jednotka"/>
              </a:rPr>
              <a:t>jednotka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používaná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původně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telefonii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stanovení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provozního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zatížení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Nyní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používá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oblasti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telekomunikací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pojmenována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 </a:t>
            </a:r>
            <a:r>
              <a:rPr lang="en-GB" b="0" i="0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Dánsko"/>
              </a:rPr>
              <a:t>dánském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inženýru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Agner Krarup Erlang (stránka neexistuje)"/>
              </a:rPr>
              <a:t>Agnerovi</a:t>
            </a:r>
            <a:r>
              <a:rPr lang="en-GB" b="0" i="0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Agner Krarup Erlang (stránka neexistuje)"/>
              </a:rPr>
              <a:t> </a:t>
            </a:r>
            <a:r>
              <a:rPr lang="en-GB" b="0" i="0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Agner Krarup Erlang (stránka neexistuje)"/>
              </a:rPr>
              <a:t>Krarupovi</a:t>
            </a:r>
            <a:r>
              <a:rPr lang="en-GB" b="0" i="0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Agner Krarup Erlang (stránka neexistuje)"/>
              </a:rPr>
              <a:t> </a:t>
            </a:r>
            <a:r>
              <a:rPr lang="en-GB" b="0" i="0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Agner Krarup Erlang (stránka neexistuje)"/>
              </a:rPr>
              <a:t>Erlangovi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Provozní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zatížení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velikosti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Erlangu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vypovídá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nepřetržitém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obsazení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právě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přenosového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kanálu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Protože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ale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tento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provoz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sleduje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vždy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nějakou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časovou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periodu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telekomunikační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technice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15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minut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jde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vlastně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průměrnou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obsazenost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přenosových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kanálů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tuto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periodu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Provoz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velikosti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Erlangu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vygeneruje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například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jeden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hovor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trvající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sledovanou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dva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hovory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poloviční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délce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Obsluhový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systém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datových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sítích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např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round-robin</a:t>
            </a:r>
          </a:p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regulační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schopnosti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TCP,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charaktery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toků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vzájemné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ovlivňování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zdrojů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částí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sítě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modelování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sítí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emulace</a:t>
            </a:r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provozní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zkušenosti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měření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prvcích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hlídání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rezerv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odhad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chování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uživatelů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sumarizace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toků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špičky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agregační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funkce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empirických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Požadavky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uživatelská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spokojenost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počet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členů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domácnosti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1=reference,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rozlišení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přípojek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dle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nároků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uživatele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objem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vysoká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střední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nízká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rozlišení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ceny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parametry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přípojek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smluvní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ujednání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metodika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ČTU,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ověřování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měření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příklad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náměru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F-Tester fix,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mobilní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 toho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ven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Kvalita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něco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stojí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reálné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informování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uživatelů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Změna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pohledu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plošné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snížení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běžně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dostupných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rychlostí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existujících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přípojek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 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Stav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vyhovuje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požadavkům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Posílení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infrastruktury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zahování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parametrů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Zdražení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přípojek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současnosti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deklarovaných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parametrech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Zachování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stavu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Risk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nesplnění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sankce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Smluvní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zajištění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kvality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videoslužeb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(IPTV v OTT).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D301-AA56-4FFC-B45E-88C0C29B66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07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C32-8F54-4ED4-A8D2-DFA5D158064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0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D301-AA56-4FFC-B45E-88C0C29B66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9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D301-AA56-4FFC-B45E-88C0C29B66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5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37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30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5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0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02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0D5-E9C2-499A-92E6-2B4889334A9C}" type="datetime1">
              <a:rPr lang="cs-CZ" smtClean="0"/>
              <a:t>16.06.2022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D76-9DE3-4D99-98ED-6E539E511B0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6336704" cy="72008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cs-CZ" dirty="0"/>
              <a:t>TITLE ...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2"/>
                </a:solidFill>
                <a:latin typeface="Trebuchet MS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34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620887"/>
      </p:ext>
    </p:extLst>
  </p:cSld>
  <p:clrMapOvr>
    <a:masterClrMapping/>
  </p:clrMapOvr>
  <p:transition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0070C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33BC57-79DB-4BD4-9A5A-CF9F073FA69C}" type="datetime1">
              <a:rPr lang="cs-CZ" smtClean="0"/>
              <a:pPr lvl="0"/>
              <a:t>16.06.2022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BBB927-3A82-4231-A72F-8DA5E86CCF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4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90D-8466-416A-BE18-B20FFD13BB59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25102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28A7-94CB-4464-9972-0A13F866DFD5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073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26AB-7C71-4BF6-B22D-697E0333F9E0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63579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11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3A16-66B6-4E31-8C7F-ACCD4817DE90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7180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6B69-9384-445E-8390-50DCE5211246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65000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70-CC5E-4803-A4B2-894ACAA44036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60528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F2F-5D09-4C8F-BA68-3F53A2995889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23109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13-0751-4DEF-B441-2AA9B92350D5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748372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8C20-D74F-40F8-B517-3F88018E3A53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11552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272E-8955-45EC-8A44-884EAD76C9F1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12204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8242-78E1-4949-82AE-9E1A5F31CC95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987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636000" cy="635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79400" y="1989138"/>
            <a:ext cx="42418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600" y="1989138"/>
            <a:ext cx="42418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9DFEE-03F5-4144-A183-849C924EDEA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6197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6336704" cy="72008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cs-CZ" dirty="0"/>
              <a:t>TITLE ...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Trebuchet MS" pitchFamily="34" charset="0"/>
              </a:defRPr>
            </a:lvl1pPr>
            <a:lvl2pPr marL="742980" indent="-285762" algn="l">
              <a:buSzPct val="80000"/>
              <a:buFont typeface="Arial" pitchFamily="34" charset="0"/>
              <a:buChar char="►"/>
              <a:defRPr>
                <a:solidFill>
                  <a:schemeClr val="tx2"/>
                </a:solidFill>
                <a:latin typeface="Trebuchet MS" pitchFamily="34" charset="0"/>
              </a:defRPr>
            </a:lvl2pPr>
            <a:lvl3pPr marL="1143046" indent="-228609" algn="l">
              <a:buFont typeface="Wingdings" pitchFamily="2" charset="2"/>
              <a:buChar char="Ø"/>
              <a:defRPr>
                <a:solidFill>
                  <a:schemeClr val="tx2"/>
                </a:solidFill>
                <a:latin typeface="Trebuchet MS" pitchFamily="34" charset="0"/>
              </a:defRPr>
            </a:lvl3pPr>
            <a:lvl4pPr marL="1600264" indent="-228609" algn="l">
              <a:buFont typeface="Wingdings" pitchFamily="2" charset="2"/>
              <a:buChar char="§"/>
              <a:defRPr>
                <a:solidFill>
                  <a:schemeClr val="tx2"/>
                </a:solidFill>
                <a:latin typeface="Trebuchet MS" pitchFamily="34" charset="0"/>
              </a:defRPr>
            </a:lvl4pPr>
            <a:lvl5pPr marL="2057482" indent="-228609" algn="l">
              <a:buFont typeface="Arial" pitchFamily="34" charset="0"/>
              <a:buChar char="•"/>
              <a:defRPr>
                <a:solidFill>
                  <a:schemeClr val="tx2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32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62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9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6336704" cy="72008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cs-CZ" dirty="0"/>
              <a:t>TITLE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algn="l">
              <a:buSzPct val="80000"/>
              <a:buFont typeface="Arial" pitchFamily="34" charset="0"/>
              <a:buChar char="►"/>
              <a:defRPr>
                <a:solidFill>
                  <a:schemeClr val="tx2"/>
                </a:solidFill>
                <a:latin typeface="Trebuchet MS" pitchFamily="34" charset="0"/>
              </a:defRPr>
            </a:lvl2pPr>
            <a:lvl3pPr marL="1257300" indent="-252000" algn="l">
              <a:buSzPct val="100000"/>
              <a:buFont typeface="Wingdings" pitchFamily="2" charset="2"/>
              <a:buChar char="Ø"/>
              <a:defRPr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algn="l">
              <a:buFont typeface="Wingdings" pitchFamily="2" charset="2"/>
              <a:buChar char="§"/>
              <a:defRPr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 algn="l">
              <a:buFont typeface="Arial" pitchFamily="34" charset="0"/>
              <a:buChar char="•"/>
              <a:defRPr>
                <a:solidFill>
                  <a:schemeClr val="tx2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492875"/>
            <a:ext cx="792088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04056" cy="365125"/>
          </a:xfrm>
        </p:spPr>
        <p:txBody>
          <a:bodyPr/>
          <a:lstStyle>
            <a:lvl1pPr>
              <a:defRPr sz="1600"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624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6336704" cy="72008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cs-CZ" dirty="0"/>
              <a:t>TITLE ...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algn="l">
              <a:buSzPct val="80000"/>
              <a:buFont typeface="Arial" pitchFamily="34" charset="0"/>
              <a:buChar char="►"/>
              <a:defRPr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 algn="l">
              <a:buFont typeface="Wingdings" pitchFamily="2" charset="2"/>
              <a:buChar char="Ø"/>
              <a:defRPr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algn="l">
              <a:buFont typeface="Wingdings" pitchFamily="2" charset="2"/>
              <a:buChar char="§"/>
              <a:defRPr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 algn="l">
              <a:buFont typeface="Arial" pitchFamily="34" charset="0"/>
              <a:buChar char="•"/>
              <a:defRPr>
                <a:solidFill>
                  <a:schemeClr val="tx2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907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01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664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09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0340-8506-4583-81C7-88B2F387D4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601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636000" cy="635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79400" y="1989138"/>
            <a:ext cx="86360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400800"/>
            <a:ext cx="49688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3DAE-95B9-45E9-9F4E-B2AA526E1C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0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9415E177-F979-45FC-B6BB-61591AD00DBF}"/>
              </a:ext>
            </a:extLst>
          </p:cNvPr>
          <p:cNvSpPr/>
          <p:nvPr userDrawn="1"/>
        </p:nvSpPr>
        <p:spPr>
          <a:xfrm rot="5400000" flipH="1" flipV="1">
            <a:off x="1149122" y="-1128098"/>
            <a:ext cx="4293474" cy="11678725"/>
          </a:xfrm>
          <a:prstGeom prst="rtTriangl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25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https://lh4.googleusercontent.com/QT1sVqVRdNtFh0gbNEXJ5Q55lylla8ieiIdhTY2xR0HnxHG_jw596yXgJgNq58UnUhEcYgPcKqG6MNfW1mJoBON40sCelwqJg6fh7RvtN2qkCSySfRACH_W9JFHGZbmglCJPnbfn">
            <a:extLst>
              <a:ext uri="{FF2B5EF4-FFF2-40B4-BE49-F238E27FC236}">
                <a16:creationId xmlns:a16="http://schemas.microsoft.com/office/drawing/2014/main" id="{743CD008-0AD0-4523-813E-34D5AD2AF2A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885" y="569120"/>
            <a:ext cx="2120537" cy="16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D61A3A20-B78B-4118-B71A-951C7BDEB090}"/>
              </a:ext>
            </a:extLst>
          </p:cNvPr>
          <p:cNvSpPr/>
          <p:nvPr userDrawn="1"/>
        </p:nvSpPr>
        <p:spPr>
          <a:xfrm rot="5400000" flipH="1" flipV="1">
            <a:off x="2583064" y="297061"/>
            <a:ext cx="6563711" cy="655817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252"/>
          </a:p>
        </p:txBody>
      </p:sp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C259D1A0-B926-4E60-9A21-BD0B9ACF5A24}"/>
              </a:ext>
            </a:extLst>
          </p:cNvPr>
          <p:cNvSpPr/>
          <p:nvPr userDrawn="1"/>
        </p:nvSpPr>
        <p:spPr>
          <a:xfrm rot="5400000" flipH="1" flipV="1">
            <a:off x="3258747" y="981525"/>
            <a:ext cx="9075682" cy="2677266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252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72723"/>
            <a:ext cx="6858000" cy="16240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36" indent="0" algn="ctr">
              <a:buNone/>
              <a:defRPr sz="2000"/>
            </a:lvl2pPr>
            <a:lvl3pPr marL="914473" indent="0" algn="ctr">
              <a:buNone/>
              <a:defRPr sz="1800"/>
            </a:lvl3pPr>
            <a:lvl4pPr marL="1371709" indent="0" algn="ctr">
              <a:buNone/>
              <a:defRPr sz="1600"/>
            </a:lvl4pPr>
            <a:lvl5pPr marL="1828945" indent="0" algn="ctr">
              <a:buNone/>
              <a:defRPr sz="1600"/>
            </a:lvl5pPr>
            <a:lvl6pPr marL="2286182" indent="0" algn="ctr">
              <a:buNone/>
              <a:defRPr sz="1600"/>
            </a:lvl6pPr>
            <a:lvl7pPr marL="2743417" indent="0" algn="ctr">
              <a:buNone/>
              <a:defRPr sz="1600"/>
            </a:lvl7pPr>
            <a:lvl8pPr marL="3200654" indent="0" algn="ctr">
              <a:buNone/>
              <a:defRPr sz="1600"/>
            </a:lvl8pPr>
            <a:lvl9pPr marL="3657890" indent="0" algn="ctr">
              <a:buNone/>
              <a:defRPr sz="1600"/>
            </a:lvl9pPr>
          </a:lstStyle>
          <a:p>
            <a:r>
              <a:rPr lang="cs-CZ" dirty="0"/>
              <a:t>Zbyněk Kocur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718" y="2224886"/>
            <a:ext cx="8639504" cy="1285081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dirty="0"/>
              <a:t>F-Tester se představuje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</p:spTree>
    <p:extLst>
      <p:ext uri="{BB962C8B-B14F-4D97-AF65-F5344CB8AC3E}">
        <p14:creationId xmlns:p14="http://schemas.microsoft.com/office/powerpoint/2010/main" val="3206472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https://lh4.googleusercontent.com/QT1sVqVRdNtFh0gbNEXJ5Q55lylla8ieiIdhTY2xR0HnxHG_jw596yXgJgNq58UnUhEcYgPcKqG6MNfW1mJoBON40sCelwqJg6fh7RvtN2qkCSySfRACH_W9JFHGZbmglCJPnbfn">
            <a:extLst>
              <a:ext uri="{FF2B5EF4-FFF2-40B4-BE49-F238E27FC236}">
                <a16:creationId xmlns:a16="http://schemas.microsoft.com/office/drawing/2014/main" id="{976EB77D-0DFE-4B76-B7D0-501CFAE0A1F8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55" y="472534"/>
            <a:ext cx="1132115" cy="99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B5D58A9B-BBBE-44C4-930E-C436CDA0BFF0}"/>
              </a:ext>
            </a:extLst>
          </p:cNvPr>
          <p:cNvSpPr/>
          <p:nvPr userDrawn="1"/>
        </p:nvSpPr>
        <p:spPr>
          <a:xfrm flipH="1" flipV="1">
            <a:off x="2686053" y="-1"/>
            <a:ext cx="6482443" cy="4998721"/>
          </a:xfrm>
          <a:prstGeom prst="rtTriangl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252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07DD27C9-AB8F-4BA7-9950-98D185CB58CC}"/>
              </a:ext>
            </a:extLst>
          </p:cNvPr>
          <p:cNvSpPr/>
          <p:nvPr userDrawn="1"/>
        </p:nvSpPr>
        <p:spPr>
          <a:xfrm flipH="1" flipV="1">
            <a:off x="801188" y="-2"/>
            <a:ext cx="8320726" cy="276061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252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F09F54B9-8FB2-49A6-9CEE-B0BD55A9DE7B}"/>
              </a:ext>
            </a:extLst>
          </p:cNvPr>
          <p:cNvSpPr/>
          <p:nvPr userDrawn="1"/>
        </p:nvSpPr>
        <p:spPr>
          <a:xfrm flipH="1" flipV="1">
            <a:off x="69671" y="1"/>
            <a:ext cx="9074331" cy="153271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25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65128"/>
            <a:ext cx="6869430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35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500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806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559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6" indent="0">
              <a:buNone/>
              <a:defRPr sz="2000" b="1"/>
            </a:lvl2pPr>
            <a:lvl3pPr marL="914473" indent="0">
              <a:buNone/>
              <a:defRPr sz="1800" b="1"/>
            </a:lvl3pPr>
            <a:lvl4pPr marL="1371709" indent="0">
              <a:buNone/>
              <a:defRPr sz="1600" b="1"/>
            </a:lvl4pPr>
            <a:lvl5pPr marL="1828945" indent="0">
              <a:buNone/>
              <a:defRPr sz="1600" b="1"/>
            </a:lvl5pPr>
            <a:lvl6pPr marL="2286182" indent="0">
              <a:buNone/>
              <a:defRPr sz="1600" b="1"/>
            </a:lvl6pPr>
            <a:lvl7pPr marL="2743417" indent="0">
              <a:buNone/>
              <a:defRPr sz="1600" b="1"/>
            </a:lvl7pPr>
            <a:lvl8pPr marL="3200654" indent="0">
              <a:buNone/>
              <a:defRPr sz="1600" b="1"/>
            </a:lvl8pPr>
            <a:lvl9pPr marL="365789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6" indent="0">
              <a:buNone/>
              <a:defRPr sz="2000" b="1"/>
            </a:lvl2pPr>
            <a:lvl3pPr marL="914473" indent="0">
              <a:buNone/>
              <a:defRPr sz="1800" b="1"/>
            </a:lvl3pPr>
            <a:lvl4pPr marL="1371709" indent="0">
              <a:buNone/>
              <a:defRPr sz="1600" b="1"/>
            </a:lvl4pPr>
            <a:lvl5pPr marL="1828945" indent="0">
              <a:buNone/>
              <a:defRPr sz="1600" b="1"/>
            </a:lvl5pPr>
            <a:lvl6pPr marL="2286182" indent="0">
              <a:buNone/>
              <a:defRPr sz="1600" b="1"/>
            </a:lvl6pPr>
            <a:lvl7pPr marL="2743417" indent="0">
              <a:buNone/>
              <a:defRPr sz="1600" b="1"/>
            </a:lvl7pPr>
            <a:lvl8pPr marL="3200654" indent="0">
              <a:buNone/>
              <a:defRPr sz="1600" b="1"/>
            </a:lvl8pPr>
            <a:lvl9pPr marL="365789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5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52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47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6" indent="0">
              <a:buNone/>
              <a:defRPr sz="1400"/>
            </a:lvl2pPr>
            <a:lvl3pPr marL="914473" indent="0">
              <a:buNone/>
              <a:defRPr sz="1200"/>
            </a:lvl3pPr>
            <a:lvl4pPr marL="1371709" indent="0">
              <a:buNone/>
              <a:defRPr sz="1000"/>
            </a:lvl4pPr>
            <a:lvl5pPr marL="1828945" indent="0">
              <a:buNone/>
              <a:defRPr sz="1000"/>
            </a:lvl5pPr>
            <a:lvl6pPr marL="2286182" indent="0">
              <a:buNone/>
              <a:defRPr sz="1000"/>
            </a:lvl6pPr>
            <a:lvl7pPr marL="2743417" indent="0">
              <a:buNone/>
              <a:defRPr sz="1000"/>
            </a:lvl7pPr>
            <a:lvl8pPr marL="3200654" indent="0">
              <a:buNone/>
              <a:defRPr sz="1000"/>
            </a:lvl8pPr>
            <a:lvl9pPr marL="365789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880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36" indent="0">
              <a:buNone/>
              <a:defRPr sz="2800"/>
            </a:lvl2pPr>
            <a:lvl3pPr marL="914473" indent="0">
              <a:buNone/>
              <a:defRPr sz="2401"/>
            </a:lvl3pPr>
            <a:lvl4pPr marL="1371709" indent="0">
              <a:buNone/>
              <a:defRPr sz="2000"/>
            </a:lvl4pPr>
            <a:lvl5pPr marL="1828945" indent="0">
              <a:buNone/>
              <a:defRPr sz="2000"/>
            </a:lvl5pPr>
            <a:lvl6pPr marL="2286182" indent="0">
              <a:buNone/>
              <a:defRPr sz="2000"/>
            </a:lvl6pPr>
            <a:lvl7pPr marL="2743417" indent="0">
              <a:buNone/>
              <a:defRPr sz="2000"/>
            </a:lvl7pPr>
            <a:lvl8pPr marL="3200654" indent="0">
              <a:buNone/>
              <a:defRPr sz="2000"/>
            </a:lvl8pPr>
            <a:lvl9pPr marL="365789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6" indent="0">
              <a:buNone/>
              <a:defRPr sz="1400"/>
            </a:lvl2pPr>
            <a:lvl3pPr marL="914473" indent="0">
              <a:buNone/>
              <a:defRPr sz="1200"/>
            </a:lvl3pPr>
            <a:lvl4pPr marL="1371709" indent="0">
              <a:buNone/>
              <a:defRPr sz="1000"/>
            </a:lvl4pPr>
            <a:lvl5pPr marL="1828945" indent="0">
              <a:buNone/>
              <a:defRPr sz="1000"/>
            </a:lvl5pPr>
            <a:lvl6pPr marL="2286182" indent="0">
              <a:buNone/>
              <a:defRPr sz="1000"/>
            </a:lvl6pPr>
            <a:lvl7pPr marL="2743417" indent="0">
              <a:buNone/>
              <a:defRPr sz="1000"/>
            </a:lvl7pPr>
            <a:lvl8pPr marL="3200654" indent="0">
              <a:buNone/>
              <a:defRPr sz="1000"/>
            </a:lvl8pPr>
            <a:lvl9pPr marL="365789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000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86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365127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7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České vysoké učení technické v Praze – Fakulta elektrotechnická – Katedra telekomunikační techniky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2BD8-47A2-4415-9D3E-5EFE86BE7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7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3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81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66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658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241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693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638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10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048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39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188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71452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94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6336704" cy="720080"/>
          </a:xfrm>
        </p:spPr>
        <p:txBody>
          <a:bodyPr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cs-CZ" dirty="0"/>
              <a:t>TITLE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+mn-lt"/>
              </a:defRPr>
            </a:lvl1pPr>
            <a:lvl2pPr marL="742980" indent="-285762" algn="l">
              <a:buSzPct val="80000"/>
              <a:buFont typeface="Arial" pitchFamily="34" charset="0"/>
              <a:buChar char="►"/>
              <a:defRPr>
                <a:solidFill>
                  <a:schemeClr val="tx2"/>
                </a:solidFill>
                <a:latin typeface="+mn-lt"/>
              </a:defRPr>
            </a:lvl2pPr>
            <a:lvl3pPr marL="1257350" indent="-252010" algn="l">
              <a:buSzPct val="100000"/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3pPr>
            <a:lvl4pPr marL="1600264" indent="-228609" algn="l"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</a:defRPr>
            </a:lvl4pPr>
            <a:lvl5pPr marL="2057482" indent="-228609" algn="l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492879"/>
            <a:ext cx="792088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2" y="6492879"/>
            <a:ext cx="504056" cy="365125"/>
          </a:xfrm>
        </p:spPr>
        <p:txBody>
          <a:bodyPr/>
          <a:lstStyle>
            <a:lvl1pPr>
              <a:defRPr sz="1600"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707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6336704" cy="72008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cs-CZ" dirty="0"/>
              <a:t>TITLE ...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Trebuchet MS" pitchFamily="34" charset="0"/>
              </a:defRPr>
            </a:lvl1pPr>
            <a:lvl2pPr marL="742980" indent="-285762" algn="l">
              <a:buSzPct val="80000"/>
              <a:buFont typeface="Arial" pitchFamily="34" charset="0"/>
              <a:buChar char="►"/>
              <a:defRPr>
                <a:solidFill>
                  <a:schemeClr val="tx2"/>
                </a:solidFill>
                <a:latin typeface="Trebuchet MS" pitchFamily="34" charset="0"/>
              </a:defRPr>
            </a:lvl2pPr>
            <a:lvl3pPr marL="1143046" indent="-228609" algn="l">
              <a:buFont typeface="Wingdings" pitchFamily="2" charset="2"/>
              <a:buChar char="Ø"/>
              <a:defRPr>
                <a:solidFill>
                  <a:schemeClr val="tx2"/>
                </a:solidFill>
                <a:latin typeface="Trebuchet MS" pitchFamily="34" charset="0"/>
              </a:defRPr>
            </a:lvl3pPr>
            <a:lvl4pPr marL="1600264" indent="-228609" algn="l">
              <a:buFont typeface="Wingdings" pitchFamily="2" charset="2"/>
              <a:buChar char="§"/>
              <a:defRPr>
                <a:solidFill>
                  <a:schemeClr val="tx2"/>
                </a:solidFill>
                <a:latin typeface="Trebuchet MS" pitchFamily="34" charset="0"/>
              </a:defRPr>
            </a:lvl4pPr>
            <a:lvl5pPr marL="2057482" indent="-228609" algn="l">
              <a:buFont typeface="Arial" pitchFamily="34" charset="0"/>
              <a:buChar char="•"/>
              <a:defRPr>
                <a:solidFill>
                  <a:schemeClr val="tx2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582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55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56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4" indent="0">
              <a:buNone/>
              <a:defRPr sz="1600" b="1"/>
            </a:lvl4pPr>
            <a:lvl5pPr marL="1828874" indent="0">
              <a:buNone/>
              <a:defRPr sz="1600" b="1"/>
            </a:lvl5pPr>
            <a:lvl6pPr marL="2286091" indent="0">
              <a:buNone/>
              <a:defRPr sz="1600" b="1"/>
            </a:lvl6pPr>
            <a:lvl7pPr marL="2743310" indent="0">
              <a:buNone/>
              <a:defRPr sz="1600" b="1"/>
            </a:lvl7pPr>
            <a:lvl8pPr marL="3200528" indent="0">
              <a:buNone/>
              <a:defRPr sz="1600" b="1"/>
            </a:lvl8pPr>
            <a:lvl9pPr marL="3657746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4" indent="0">
              <a:buNone/>
              <a:defRPr sz="1600" b="1"/>
            </a:lvl4pPr>
            <a:lvl5pPr marL="1828874" indent="0">
              <a:buNone/>
              <a:defRPr sz="1600" b="1"/>
            </a:lvl5pPr>
            <a:lvl6pPr marL="2286091" indent="0">
              <a:buNone/>
              <a:defRPr sz="1600" b="1"/>
            </a:lvl6pPr>
            <a:lvl7pPr marL="2743310" indent="0">
              <a:buNone/>
              <a:defRPr sz="1600" b="1"/>
            </a:lvl7pPr>
            <a:lvl8pPr marL="3200528" indent="0">
              <a:buNone/>
              <a:defRPr sz="1600" b="1"/>
            </a:lvl8pPr>
            <a:lvl9pPr marL="3657746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2416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0340-8506-4583-81C7-88B2F387D4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6087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636000" cy="635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79400" y="1989138"/>
            <a:ext cx="86360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7" y="6400800"/>
            <a:ext cx="49688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3DAE-95B9-45E9-9F4E-B2AA526E1C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3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8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86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51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2F0D-895B-4629-8322-677C3DFAE586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2175-A8ED-4191-9540-F7A7F06524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633670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976" y="5013176"/>
            <a:ext cx="44644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Meno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864B-6484-4F91-9650-048100D09B47}" type="datetime1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D76-9DE3-4D99-98ED-6E539E511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36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4670-CC5E-4803-A4B2-894ACAA44036}" type="slidenum">
              <a:rPr lang="sk-SK" altLang="cs-CZ" smtClean="0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387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75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633670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976" y="5013176"/>
            <a:ext cx="44644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Meno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7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5673" y="6356356"/>
            <a:ext cx="6558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cs-CZ" dirty="0"/>
              <a:t>České vysoké učení technické v Praze – Fakulta elektrotechnická – Katedra telekomunikační techniky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8378" y="6356356"/>
            <a:ext cx="81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2BD8-47A2-4415-9D3E-5EFE86BE73F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B77E55-B329-4760-AD8E-B71EC83A257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6272416"/>
            <a:ext cx="677019" cy="5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defTabSz="9144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8" indent="-228618" algn="l" defTabSz="9144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4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0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7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64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99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38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72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10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6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3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9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45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82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17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4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90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8" y="2276872"/>
            <a:ext cx="633670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979" y="5013176"/>
            <a:ext cx="44644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Meno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hdr="0" ftr="0" dt="0"/>
  <p:txStyles>
    <p:titleStyle>
      <a:lvl1pPr algn="l" defTabSz="914436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r" defTabSz="914436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80" indent="-285762" algn="ctr" defTabSz="91443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ctr" defTabSz="914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ctr" defTabSz="9144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ctr" defTabSz="9144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79514" y="2204864"/>
            <a:ext cx="6537810" cy="245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s-ES" dirty="0">
                <a:solidFill>
                  <a:prstClr val="white"/>
                </a:solidFill>
              </a:rPr>
              <a:t>Teorie hromadné obsluhy </a:t>
            </a:r>
            <a:endParaRPr lang="cs-CZ" dirty="0">
              <a:solidFill>
                <a:prstClr val="white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s-ES" sz="3200" dirty="0">
                <a:solidFill>
                  <a:prstClr val="white"/>
                </a:solidFill>
              </a:rPr>
              <a:t>jak si pomoci s agregací v síti</a:t>
            </a:r>
            <a:endParaRPr lang="cs-CZ" sz="3200" dirty="0">
              <a:solidFill>
                <a:prstClr val="white"/>
              </a:solidFill>
            </a:endParaRPr>
          </a:p>
          <a:p>
            <a:pPr lvl="0"/>
            <a:r>
              <a:rPr lang="cs-CZ" sz="3200" dirty="0">
                <a:solidFill>
                  <a:prstClr val="white"/>
                </a:solidFill>
              </a:rPr>
              <a:t>(jak nám ne/pomůže s agregací)</a:t>
            </a:r>
            <a:r>
              <a:rPr lang="es-ES" sz="3200" dirty="0">
                <a:solidFill>
                  <a:prstClr val="white"/>
                </a:solidFill>
              </a:rPr>
              <a:t> </a:t>
            </a:r>
            <a:endParaRPr lang="cs-CZ" sz="3600" dirty="0">
              <a:solidFill>
                <a:prstClr val="white"/>
              </a:solidFill>
            </a:endParaRPr>
          </a:p>
        </p:txBody>
      </p:sp>
      <p:sp>
        <p:nvSpPr>
          <p:cNvPr id="7" name="Content Placeholder 16"/>
          <p:cNvSpPr txBox="1">
            <a:spLocks/>
          </p:cNvSpPr>
          <p:nvPr/>
        </p:nvSpPr>
        <p:spPr>
          <a:xfrm>
            <a:off x="4248728" y="5136837"/>
            <a:ext cx="4606807" cy="136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sz="2400" dirty="0">
                <a:solidFill>
                  <a:srgbClr val="1F497D"/>
                </a:solidFill>
              </a:rPr>
              <a:t>Doc. Ing. Jiří Vodrážka,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>
                <a:solidFill>
                  <a:srgbClr val="1F497D"/>
                </a:solidFill>
              </a:rPr>
              <a:t>vodrazka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@fel.cvut.cz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>
                <a:solidFill>
                  <a:srgbClr val="1F497D"/>
                </a:solidFill>
              </a:rPr>
              <a:t>http://comtel.fel.cvut.cz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9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0CD907A-B5B1-4F4C-9995-C10329DE1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591" y="3399350"/>
            <a:ext cx="3600881" cy="13278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1DF487-E874-4E4A-B67D-8CBC5998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116632"/>
            <a:ext cx="6640125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Základy teorie provozního zatížení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8A946C-FED4-4D78-B774-AD3FE600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AutoShape 2" descr="P_{b}=B(E,m)={\frac  {{\frac  {E^{m}}{m!}}}{\sum _{{i=0}}^{m}{\frac  {E^{i}}{i!}}}}">
            <a:extLst>
              <a:ext uri="{FF2B5EF4-FFF2-40B4-BE49-F238E27FC236}">
                <a16:creationId xmlns:a16="http://schemas.microsoft.com/office/drawing/2014/main" id="{4DA35CF4-61F3-46B2-BE55-021CE760C6E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3528" y="1268760"/>
            <a:ext cx="497036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Provozní zatížení </a:t>
            </a:r>
            <a:r>
              <a:rPr lang="cs-CZ" sz="2400" dirty="0"/>
              <a:t>E=</a:t>
            </a:r>
            <a:r>
              <a:rPr lang="cs-CZ" sz="2400" dirty="0" err="1"/>
              <a:t>λh</a:t>
            </a:r>
            <a:r>
              <a:rPr lang="cs-CZ" sz="2400" dirty="0"/>
              <a:t>, intenzita příchodů *průměrná doba hovoru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Náhodný proces </a:t>
            </a:r>
            <a:r>
              <a:rPr lang="cs-CZ" sz="2400" dirty="0"/>
              <a:t>– modeluje </a:t>
            </a:r>
            <a:r>
              <a:rPr lang="cs-CZ" sz="2400" b="1" dirty="0"/>
              <a:t>exponenciální rozdělení </a:t>
            </a:r>
            <a:r>
              <a:rPr lang="cs-CZ" sz="2400" dirty="0"/>
              <a:t>doby mezi příchody (hustota rozdělení)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První </a:t>
            </a:r>
            <a:r>
              <a:rPr lang="cs-CZ" sz="2400" b="1" dirty="0" err="1"/>
              <a:t>Erlangova</a:t>
            </a:r>
            <a:r>
              <a:rPr lang="cs-CZ" sz="2400" b="1" dirty="0"/>
              <a:t> rovnice </a:t>
            </a:r>
            <a:r>
              <a:rPr lang="cs-CZ" sz="2400" dirty="0"/>
              <a:t>– pravděpodobnost odmítnutí požadavku (blokování) pro systém bez čekání a </a:t>
            </a:r>
            <a:r>
              <a:rPr lang="cs-CZ" sz="2400" i="1" dirty="0"/>
              <a:t>m</a:t>
            </a:r>
            <a:r>
              <a:rPr lang="cs-CZ" sz="2400" dirty="0"/>
              <a:t> obsluhových linek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E46DE5D-BBF5-4A2D-9251-549258A3C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076" y="2385774"/>
            <a:ext cx="3448288" cy="89250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637B73A-0B82-F66A-B90F-61352AB601ED}"/>
              </a:ext>
            </a:extLst>
          </p:cNvPr>
          <p:cNvGrpSpPr/>
          <p:nvPr/>
        </p:nvGrpSpPr>
        <p:grpSpPr>
          <a:xfrm>
            <a:off x="5937645" y="4944163"/>
            <a:ext cx="1943734" cy="951311"/>
            <a:chOff x="6402758" y="3106615"/>
            <a:chExt cx="1053119" cy="322385"/>
          </a:xfrm>
        </p:grpSpPr>
        <p:sp>
          <p:nvSpPr>
            <p:cNvPr id="9" name="Vývojový diagram: magnetický disk 8">
              <a:extLst>
                <a:ext uri="{FF2B5EF4-FFF2-40B4-BE49-F238E27FC236}">
                  <a16:creationId xmlns:a16="http://schemas.microsoft.com/office/drawing/2014/main" id="{A8DA95D0-DF91-E27C-428A-4C462983A68A}"/>
                </a:ext>
              </a:extLst>
            </p:cNvPr>
            <p:cNvSpPr/>
            <p:nvPr/>
          </p:nvSpPr>
          <p:spPr>
            <a:xfrm>
              <a:off x="6804248" y="3106615"/>
              <a:ext cx="379856" cy="322385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Šipka: doprava 10">
              <a:extLst>
                <a:ext uri="{FF2B5EF4-FFF2-40B4-BE49-F238E27FC236}">
                  <a16:creationId xmlns:a16="http://schemas.microsoft.com/office/drawing/2014/main" id="{671A555D-5582-E30C-1128-79011FBB04D1}"/>
                </a:ext>
              </a:extLst>
            </p:cNvPr>
            <p:cNvSpPr/>
            <p:nvPr/>
          </p:nvSpPr>
          <p:spPr>
            <a:xfrm>
              <a:off x="7267616" y="3106615"/>
              <a:ext cx="188261" cy="32238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26D2003F-932A-3378-29A3-F904BA48AADF}"/>
                </a:ext>
              </a:extLst>
            </p:cNvPr>
            <p:cNvCxnSpPr>
              <a:cxnSpLocks/>
            </p:cNvCxnSpPr>
            <p:nvPr/>
          </p:nvCxnSpPr>
          <p:spPr>
            <a:xfrm>
              <a:off x="6402758" y="3106615"/>
              <a:ext cx="27939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3166E59F-3539-A78B-B3C2-A4157EC36139}"/>
                </a:ext>
              </a:extLst>
            </p:cNvPr>
            <p:cNvCxnSpPr>
              <a:cxnSpLocks/>
            </p:cNvCxnSpPr>
            <p:nvPr/>
          </p:nvCxnSpPr>
          <p:spPr>
            <a:xfrm>
              <a:off x="6402758" y="3247292"/>
              <a:ext cx="27939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501E394C-9BFE-8893-7C17-2C4BD2487238}"/>
                </a:ext>
              </a:extLst>
            </p:cNvPr>
            <p:cNvCxnSpPr>
              <a:cxnSpLocks/>
            </p:cNvCxnSpPr>
            <p:nvPr/>
          </p:nvCxnSpPr>
          <p:spPr>
            <a:xfrm>
              <a:off x="6402758" y="3387969"/>
              <a:ext cx="27939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evá složená závorka 16">
            <a:extLst>
              <a:ext uri="{FF2B5EF4-FFF2-40B4-BE49-F238E27FC236}">
                <a16:creationId xmlns:a16="http://schemas.microsoft.com/office/drawing/2014/main" id="{4AD418DF-CD32-B5AF-9379-2C051436B66A}"/>
              </a:ext>
            </a:extLst>
          </p:cNvPr>
          <p:cNvSpPr/>
          <p:nvPr/>
        </p:nvSpPr>
        <p:spPr>
          <a:xfrm rot="10800000">
            <a:off x="7881379" y="4990676"/>
            <a:ext cx="347473" cy="783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B951573-84B7-04BD-DEAC-F55EDBA69663}"/>
              </a:ext>
            </a:extLst>
          </p:cNvPr>
          <p:cNvSpPr txBox="1"/>
          <p:nvPr/>
        </p:nvSpPr>
        <p:spPr>
          <a:xfrm>
            <a:off x="8290714" y="5159225"/>
            <a:ext cx="63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24E27EE-3158-EB5E-A813-CCFBF871AC58}"/>
              </a:ext>
            </a:extLst>
          </p:cNvPr>
          <p:cNvSpPr txBox="1"/>
          <p:nvPr/>
        </p:nvSpPr>
        <p:spPr>
          <a:xfrm>
            <a:off x="5075579" y="5159225"/>
            <a:ext cx="9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E… s</a:t>
            </a:r>
            <a:endParaRPr lang="en-US" sz="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6FD4C-440E-4247-827E-4581C795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obsluhového systému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9BDA4-788D-46C2-8FE4-4BAFDBB2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70" y="1327016"/>
            <a:ext cx="8424936" cy="5414352"/>
          </a:xfrm>
        </p:spPr>
        <p:txBody>
          <a:bodyPr>
            <a:normAutofit fontScale="77500" lnSpcReduction="20000"/>
          </a:bodyPr>
          <a:lstStyle/>
          <a:p>
            <a:r>
              <a:rPr lang="cs-CZ" sz="2600" dirty="0"/>
              <a:t>Klasická TDM ústředna, omezený počet slotů apod.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V důsledků náhodného rozložení příchodů se nedá kapacita využít na 100%</a:t>
            </a:r>
          </a:p>
          <a:p>
            <a:endParaRPr lang="cs-CZ" sz="2600" dirty="0"/>
          </a:p>
          <a:p>
            <a:r>
              <a:rPr lang="cs-CZ" sz="2600" dirty="0"/>
              <a:t>Distribuční funkce: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err="1"/>
              <a:t>Pravděpodonost</a:t>
            </a:r>
            <a:r>
              <a:rPr lang="cs-CZ" sz="2600" dirty="0"/>
              <a:t> </a:t>
            </a:r>
          </a:p>
          <a:p>
            <a:r>
              <a:rPr lang="cs-CZ" sz="2600" dirty="0"/>
              <a:t>	ztráty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Pro 7 uspokojených</a:t>
            </a:r>
          </a:p>
          <a:p>
            <a:r>
              <a:rPr lang="cs-CZ" sz="2600" dirty="0"/>
              <a:t>     	účastníků (</a:t>
            </a:r>
            <a:r>
              <a:rPr lang="cs-CZ" sz="2600" i="1" dirty="0"/>
              <a:t>s</a:t>
            </a:r>
            <a:r>
              <a:rPr lang="cs-CZ" sz="2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Dimenzujeme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10 linek (</a:t>
            </a:r>
            <a:r>
              <a:rPr lang="cs-CZ" sz="2600" i="1" dirty="0"/>
              <a:t>m</a:t>
            </a:r>
            <a:r>
              <a:rPr lang="cs-CZ" sz="2600" dirty="0"/>
              <a:t>)</a:t>
            </a:r>
          </a:p>
          <a:p>
            <a:endParaRPr lang="cs-CZ" sz="2600" dirty="0"/>
          </a:p>
          <a:p>
            <a:r>
              <a:rPr lang="cs-CZ" sz="2600" b="1" dirty="0"/>
              <a:t>Datový provoz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Nepravidelný, nárazový, dávkový (</a:t>
            </a:r>
            <a:r>
              <a:rPr lang="cs-CZ" sz="2600" dirty="0" err="1"/>
              <a:t>burst</a:t>
            </a:r>
            <a:r>
              <a:rPr lang="cs-CZ" sz="2600" dirty="0"/>
              <a:t> mode)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1" dirty="0"/>
              <a:t>Činitel plnění/vytížení </a:t>
            </a:r>
            <a:r>
              <a:rPr lang="cs-CZ" sz="2600" dirty="0"/>
              <a:t>(Duty </a:t>
            </a:r>
            <a:r>
              <a:rPr lang="cs-CZ" sz="2600" dirty="0" err="1"/>
              <a:t>cycle</a:t>
            </a:r>
            <a:r>
              <a:rPr lang="cs-CZ" sz="2600" dirty="0"/>
              <a:t>) – pravděpodobnost s jakou je v daný okamžik kanál využit - </a:t>
            </a:r>
            <a:r>
              <a:rPr lang="cs-CZ" sz="2600" b="1" dirty="0"/>
              <a:t>X%</a:t>
            </a:r>
            <a:r>
              <a:rPr lang="cs-CZ" sz="2600" dirty="0"/>
              <a:t>, průměrná rychlost přenosu X*</a:t>
            </a:r>
            <a:r>
              <a:rPr lang="cs-CZ" sz="2600" dirty="0" err="1"/>
              <a:t>v</a:t>
            </a:r>
            <a:r>
              <a:rPr lang="cs-CZ" sz="2600" baseline="-25000" dirty="0" err="1"/>
              <a:t>max</a:t>
            </a:r>
            <a:r>
              <a:rPr lang="cs-CZ" sz="2600" dirty="0"/>
              <a:t> – </a:t>
            </a:r>
            <a:r>
              <a:rPr lang="cs-CZ" sz="2600" b="1" dirty="0"/>
              <a:t>hlavní parametr určující „</a:t>
            </a:r>
            <a:r>
              <a:rPr lang="cs-CZ" sz="2600" b="1" dirty="0" err="1"/>
              <a:t>agregovatelnost</a:t>
            </a:r>
            <a:r>
              <a:rPr lang="cs-CZ" sz="2600" b="1" dirty="0"/>
              <a:t>“</a:t>
            </a:r>
            <a:endParaRPr lang="en-GB" sz="26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B51B77-5985-4EB6-9160-EDB31116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46F2BD-4716-47A0-820E-1CA446F5B4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57" y="2041167"/>
            <a:ext cx="6261135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8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ADFF93C-0CB3-4AE8-B7C4-4AD759BAE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3890" y="2157572"/>
            <a:ext cx="3373687" cy="13565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1DF487-E874-4E4A-B67D-8CBC5998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116632"/>
            <a:ext cx="6640125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Základy teorie provozního zatížení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8A946C-FED4-4D78-B774-AD3FE600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AutoShape 2" descr="P_{b}=B(E,m)={\frac  {{\frac  {E^{m}}{m!}}}{\sum _{{i=0}}^{m}{\frac  {E^{i}}{i!}}}}">
            <a:extLst>
              <a:ext uri="{FF2B5EF4-FFF2-40B4-BE49-F238E27FC236}">
                <a16:creationId xmlns:a16="http://schemas.microsoft.com/office/drawing/2014/main" id="{4DA35CF4-61F3-46B2-BE55-021CE760C6E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3528" y="1268760"/>
            <a:ext cx="52892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Provozní zatížení </a:t>
            </a:r>
            <a:r>
              <a:rPr lang="cs-CZ" sz="2400" dirty="0"/>
              <a:t>E=</a:t>
            </a:r>
            <a:r>
              <a:rPr lang="cs-CZ" sz="2400" dirty="0" err="1"/>
              <a:t>λh</a:t>
            </a:r>
            <a:r>
              <a:rPr lang="cs-CZ" sz="2400" dirty="0"/>
              <a:t>, intenzita příchodů *průměrná doba hovoru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Druhá </a:t>
            </a:r>
            <a:r>
              <a:rPr lang="cs-CZ" sz="2400" b="1" dirty="0" err="1"/>
              <a:t>Erlangova</a:t>
            </a:r>
            <a:r>
              <a:rPr lang="cs-CZ" sz="2400" b="1" dirty="0"/>
              <a:t> rovnice </a:t>
            </a:r>
            <a:r>
              <a:rPr lang="cs-CZ" sz="2400" dirty="0"/>
              <a:t>– pravděpodobnost čekání pro systém s frontou (teoreticky nekonečná) a </a:t>
            </a:r>
            <a:r>
              <a:rPr lang="cs-CZ" sz="2400" i="1" dirty="0"/>
              <a:t>m</a:t>
            </a:r>
            <a:r>
              <a:rPr lang="cs-CZ" sz="2400" dirty="0"/>
              <a:t> obsluhových linek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Využití pro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Modelování routerů (pakety)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Call centra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Přepážky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Obchody…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F2E1A6E-FDC9-B287-6CE4-3B17B9834C63}"/>
              </a:ext>
            </a:extLst>
          </p:cNvPr>
          <p:cNvGrpSpPr/>
          <p:nvPr/>
        </p:nvGrpSpPr>
        <p:grpSpPr>
          <a:xfrm>
            <a:off x="6093490" y="4174325"/>
            <a:ext cx="1944046" cy="691653"/>
            <a:chOff x="7052837" y="3106620"/>
            <a:chExt cx="1731635" cy="422016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682D837F-8CA3-8D00-47A4-E1DE515C3075}"/>
                </a:ext>
              </a:extLst>
            </p:cNvPr>
            <p:cNvGrpSpPr/>
            <p:nvPr/>
          </p:nvGrpSpPr>
          <p:grpSpPr>
            <a:xfrm>
              <a:off x="7052837" y="3106620"/>
              <a:ext cx="1731635" cy="422016"/>
              <a:chOff x="6109597" y="3106615"/>
              <a:chExt cx="1346280" cy="326914"/>
            </a:xfrm>
          </p:grpSpPr>
          <p:sp>
            <p:nvSpPr>
              <p:cNvPr id="13" name="Vývojový diagram: magnetický disk 12">
                <a:extLst>
                  <a:ext uri="{FF2B5EF4-FFF2-40B4-BE49-F238E27FC236}">
                    <a16:creationId xmlns:a16="http://schemas.microsoft.com/office/drawing/2014/main" id="{F8D751EF-26B0-E6A9-5EA3-B424B0ACDBD1}"/>
                  </a:ext>
                </a:extLst>
              </p:cNvPr>
              <p:cNvSpPr/>
              <p:nvPr/>
            </p:nvSpPr>
            <p:spPr>
              <a:xfrm>
                <a:off x="6804248" y="3106615"/>
                <a:ext cx="379856" cy="322385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Šipka: doprava 14">
                <a:extLst>
                  <a:ext uri="{FF2B5EF4-FFF2-40B4-BE49-F238E27FC236}">
                    <a16:creationId xmlns:a16="http://schemas.microsoft.com/office/drawing/2014/main" id="{C4C77E9E-998E-5EF9-80D4-F54A44156B2F}"/>
                  </a:ext>
                </a:extLst>
              </p:cNvPr>
              <p:cNvSpPr/>
              <p:nvPr/>
            </p:nvSpPr>
            <p:spPr>
              <a:xfrm>
                <a:off x="7267616" y="3106615"/>
                <a:ext cx="188261" cy="322385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Šipka: doprava 15">
                <a:extLst>
                  <a:ext uri="{FF2B5EF4-FFF2-40B4-BE49-F238E27FC236}">
                    <a16:creationId xmlns:a16="http://schemas.microsoft.com/office/drawing/2014/main" id="{142F573E-EE96-8016-928A-BF02A16CB722}"/>
                  </a:ext>
                </a:extLst>
              </p:cNvPr>
              <p:cNvSpPr/>
              <p:nvPr/>
            </p:nvSpPr>
            <p:spPr>
              <a:xfrm>
                <a:off x="6109597" y="3111144"/>
                <a:ext cx="279396" cy="322385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039E4074-5DCA-4F21-F080-C8D44E0EB1D0}"/>
                </a:ext>
              </a:extLst>
            </p:cNvPr>
            <p:cNvSpPr/>
            <p:nvPr/>
          </p:nvSpPr>
          <p:spPr>
            <a:xfrm>
              <a:off x="7465912" y="3188677"/>
              <a:ext cx="480408" cy="240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Levá složená závorka 16">
            <a:extLst>
              <a:ext uri="{FF2B5EF4-FFF2-40B4-BE49-F238E27FC236}">
                <a16:creationId xmlns:a16="http://schemas.microsoft.com/office/drawing/2014/main" id="{987A57EC-3752-2930-217F-8221E40F5CCE}"/>
              </a:ext>
            </a:extLst>
          </p:cNvPr>
          <p:cNvSpPr/>
          <p:nvPr/>
        </p:nvSpPr>
        <p:spPr>
          <a:xfrm rot="10800000">
            <a:off x="8099399" y="4128291"/>
            <a:ext cx="347473" cy="783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647E50D-4890-C6AF-2634-AD2CEE4B5CB7}"/>
              </a:ext>
            </a:extLst>
          </p:cNvPr>
          <p:cNvSpPr txBox="1"/>
          <p:nvPr/>
        </p:nvSpPr>
        <p:spPr>
          <a:xfrm>
            <a:off x="8508734" y="4296840"/>
            <a:ext cx="63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2671C71-12D0-D024-A075-4F5EA700329E}"/>
              </a:ext>
            </a:extLst>
          </p:cNvPr>
          <p:cNvSpPr txBox="1"/>
          <p:nvPr/>
        </p:nvSpPr>
        <p:spPr>
          <a:xfrm>
            <a:off x="5011719" y="4305675"/>
            <a:ext cx="9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E… s</a:t>
            </a:r>
            <a:endParaRPr lang="en-US" sz="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vá složená závorka 19">
            <a:extLst>
              <a:ext uri="{FF2B5EF4-FFF2-40B4-BE49-F238E27FC236}">
                <a16:creationId xmlns:a16="http://schemas.microsoft.com/office/drawing/2014/main" id="{295FDE0D-31E0-415A-460C-0F1A0D8F120F}"/>
              </a:ext>
            </a:extLst>
          </p:cNvPr>
          <p:cNvSpPr/>
          <p:nvPr/>
        </p:nvSpPr>
        <p:spPr>
          <a:xfrm rot="16200000">
            <a:off x="6684125" y="4763255"/>
            <a:ext cx="225265" cy="5996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C255760-0E2B-4A19-6C71-7561E8E5B73E}"/>
              </a:ext>
            </a:extLst>
          </p:cNvPr>
          <p:cNvSpPr txBox="1"/>
          <p:nvPr/>
        </p:nvSpPr>
        <p:spPr>
          <a:xfrm>
            <a:off x="6617610" y="5127575"/>
            <a:ext cx="63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5103A-F9F6-47EC-8D5B-E0768EB9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můžeme tuto teorii využít?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454B5-C985-482C-AFD1-B6FB95069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59"/>
            <a:ext cx="8712968" cy="522411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Lze využít pro jednotlivé uzly, call centra…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Nelze přímo využít </a:t>
            </a:r>
            <a:r>
              <a:rPr lang="cs-CZ" dirty="0"/>
              <a:t>pro dimenzování internetových sítí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Nemáme vhodný popis provozu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Sítě jsou rozsáhlé a kombinuje se mnoho technologií a mechanizmů (obsluhy front, tvarování provozu…)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Poptávka je ovlivněna zatížením sítě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Vzájemné ovlivňování toků mezi sebou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Regulační funkce TCP protokolu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Pokud bychom počítali stále </a:t>
            </a:r>
            <a:r>
              <a:rPr lang="cs-CZ" b="1" dirty="0"/>
              <a:t>garantovanou BDR </a:t>
            </a:r>
            <a:r>
              <a:rPr lang="cs-CZ" dirty="0"/>
              <a:t>vyjdou nereálné požadavky na realizaci vyšších úrovní sítě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Jednalo by se o pevné pronajaté okruhy - vysoká cena za službu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Předpokládá se, že zákazník nevyužívá služby kontinuálně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/>
              <a:t>Činitel plnění/vytížení </a:t>
            </a:r>
            <a:r>
              <a:rPr lang="cs-CZ" sz="2600" dirty="0"/>
              <a:t>(součást definice BDR – v době využívání služby…)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Určitá část uživatelů služby nevyužívá (nepřítomnost)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Využití </a:t>
            </a:r>
            <a:r>
              <a:rPr lang="cs-CZ" b="1" dirty="0"/>
              <a:t>simulací jednotlivých uzlů a celé sítě </a:t>
            </a:r>
            <a:r>
              <a:rPr lang="cs-CZ" dirty="0"/>
              <a:t>– např. SW OMNET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A46887-EED0-4B79-9650-CE65886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26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4821B-ED3C-4D58-8DC0-30806C46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46" y="159048"/>
            <a:ext cx="6742148" cy="720080"/>
          </a:xfrm>
        </p:spPr>
        <p:txBody>
          <a:bodyPr>
            <a:normAutofit/>
          </a:bodyPr>
          <a:lstStyle/>
          <a:p>
            <a:r>
              <a:rPr lang="cs-CZ" sz="2800" dirty="0"/>
              <a:t>Čeho se můžeme chytit?</a:t>
            </a:r>
            <a:endParaRPr lang="en-GB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BAE02-8371-4D14-BB5B-C9A57182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46" y="1370360"/>
            <a:ext cx="8424936" cy="496855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Je třeba rozlišovat, segment trhu a typ účastníka: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Malé a domácí firmy, školy, úřady, instituce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Jednotlivci a domácnosti různé velikosti a složení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Typy účastníků – reálné potřeby a modely chování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Využívané služby a jejich časové rozložení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Počet a typy uživatelů v jedné domácnosti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Uživatelské zkušenosti a očekávání (</a:t>
            </a:r>
            <a:r>
              <a:rPr lang="cs-CZ" sz="2000" dirty="0" err="1"/>
              <a:t>QoE</a:t>
            </a:r>
            <a:r>
              <a:rPr lang="cs-CZ" sz="2000" dirty="0"/>
              <a:t>, </a:t>
            </a:r>
            <a:r>
              <a:rPr lang="en-GB" sz="2000" dirty="0"/>
              <a:t>ITU-T G.1030)</a:t>
            </a:r>
          </a:p>
          <a:p>
            <a:r>
              <a:rPr lang="cs-CZ" sz="2400" dirty="0"/>
              <a:t>Průměrné měsíční / denní </a:t>
            </a:r>
            <a:r>
              <a:rPr lang="cs-CZ" sz="2400" b="1" dirty="0">
                <a:solidFill>
                  <a:srgbClr val="FF0000"/>
                </a:solidFill>
              </a:rPr>
              <a:t>objemy přenesených 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Např. 300 GB/měsíc 10 GB/den … průměr 1 Mbit/s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Soustředěno do aktivní části dne a týdne… 5 Mbit/s… min. rychlost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+ rezerva?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+ aplikace jednoduchého aritmetického agregačního modelu</a:t>
            </a:r>
            <a:endParaRPr lang="en-GB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2E4009-088A-41D6-88F3-272381BD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6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DACA-F786-432C-8B82-1C94E7AE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116632"/>
            <a:ext cx="6582575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Typy služeb, uživatelů a datové toky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C7AC4-79BC-46F3-8BB4-D0BDE2B6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55" y="1114649"/>
            <a:ext cx="3380254" cy="5378226"/>
          </a:xfrm>
        </p:spPr>
        <p:txBody>
          <a:bodyPr>
            <a:normAutofit/>
          </a:bodyPr>
          <a:lstStyle/>
          <a:p>
            <a:pPr algn="l"/>
            <a:r>
              <a:rPr lang="cs-CZ" sz="20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Typové služby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video</a:t>
            </a:r>
            <a:r>
              <a:rPr lang="cs-CZ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cs-CZ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Netflix)</a:t>
            </a:r>
            <a:endParaRPr lang="en-GB" sz="20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Cloudové</a:t>
            </a:r>
            <a:r>
              <a:rPr lang="en-GB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</a:t>
            </a:r>
            <a:r>
              <a:rPr lang="cs-CZ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(Google doc, MS SP)</a:t>
            </a:r>
            <a:endParaRPr lang="en-GB" sz="20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 a video </a:t>
            </a:r>
            <a:r>
              <a:rPr lang="en-GB" sz="2000" b="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komunikace</a:t>
            </a:r>
            <a:r>
              <a:rPr lang="cs-CZ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(Skype, </a:t>
            </a:r>
            <a:r>
              <a:rPr lang="cs-CZ" sz="2000" b="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FaceTime</a:t>
            </a:r>
            <a:r>
              <a:rPr lang="cs-CZ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20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</a:t>
            </a:r>
            <a:r>
              <a:rPr lang="en-GB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sítě (Facebook)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Hraní her</a:t>
            </a:r>
          </a:p>
          <a:p>
            <a:pPr algn="l"/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toků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Pseudo-konstantní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Dávkový (burst)</a:t>
            </a:r>
          </a:p>
          <a:p>
            <a:pPr algn="l"/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Scénáře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využití služeb v čase (hod./den)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FBB5B0-BC0E-429C-A016-1D09CBF1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BD0BEA-8F33-4170-B539-AFB281A741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142" y="1357747"/>
            <a:ext cx="5216354" cy="279861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9DEB38-1E26-48DA-89C3-9B42E71BDE5B}"/>
              </a:ext>
            </a:extLst>
          </p:cNvPr>
          <p:cNvSpPr txBox="1"/>
          <p:nvPr/>
        </p:nvSpPr>
        <p:spPr>
          <a:xfrm>
            <a:off x="7109515" y="1481565"/>
            <a:ext cx="178484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b="1" i="0" u="none" strike="noStrike" baseline="0" dirty="0">
                <a:solidFill>
                  <a:srgbClr val="0070C0"/>
                </a:solidFill>
                <a:latin typeface="SFRM1095"/>
              </a:rPr>
              <a:t>Video - </a:t>
            </a:r>
            <a:r>
              <a:rPr lang="cs-CZ" sz="1800" b="1" i="0" u="none" strike="noStrike" baseline="0" dirty="0" err="1">
                <a:solidFill>
                  <a:srgbClr val="0070C0"/>
                </a:solidFill>
                <a:latin typeface="SFRM1095"/>
              </a:rPr>
              <a:t>youtube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en-GB" dirty="0" err="1">
                <a:solidFill>
                  <a:srgbClr val="0070C0"/>
                </a:solidFill>
              </a:rPr>
              <a:t>rozlišení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en-GB" dirty="0">
                <a:solidFill>
                  <a:srgbClr val="0070C0"/>
                </a:solidFill>
              </a:rPr>
              <a:t> Mbit/s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GB" dirty="0"/>
              <a:t>2160p </a:t>
            </a:r>
            <a:r>
              <a:rPr lang="cs-CZ" dirty="0"/>
              <a:t>	</a:t>
            </a:r>
            <a:r>
              <a:rPr lang="en-GB" dirty="0"/>
              <a:t>14.9</a:t>
            </a:r>
          </a:p>
          <a:p>
            <a:r>
              <a:rPr lang="en-GB" dirty="0"/>
              <a:t>1080p60 </a:t>
            </a:r>
            <a:r>
              <a:rPr lang="cs-CZ" dirty="0"/>
              <a:t>	  </a:t>
            </a:r>
            <a:r>
              <a:rPr lang="en-GB" dirty="0"/>
              <a:t>4.9</a:t>
            </a:r>
          </a:p>
          <a:p>
            <a:r>
              <a:rPr lang="en-GB" dirty="0"/>
              <a:t>1080p </a:t>
            </a:r>
            <a:r>
              <a:rPr lang="cs-CZ" dirty="0"/>
              <a:t>	  </a:t>
            </a:r>
            <a:r>
              <a:rPr lang="en-GB" dirty="0"/>
              <a:t>2.07 </a:t>
            </a:r>
            <a:endParaRPr lang="cs-CZ" dirty="0"/>
          </a:p>
          <a:p>
            <a:r>
              <a:rPr lang="en-GB" dirty="0"/>
              <a:t>720p </a:t>
            </a:r>
            <a:r>
              <a:rPr lang="cs-CZ" dirty="0"/>
              <a:t>	  </a:t>
            </a:r>
            <a:r>
              <a:rPr lang="en-GB" dirty="0"/>
              <a:t>0.6</a:t>
            </a:r>
            <a:r>
              <a:rPr lang="cs-CZ" dirty="0"/>
              <a:t>3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360p </a:t>
            </a:r>
            <a:r>
              <a:rPr lang="cs-CZ" dirty="0"/>
              <a:t>	  </a:t>
            </a:r>
            <a:r>
              <a:rPr lang="en-GB" dirty="0"/>
              <a:t>0.3</a:t>
            </a:r>
            <a:r>
              <a:rPr lang="cs-CZ" dirty="0"/>
              <a:t>6</a:t>
            </a:r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EA14E0-8DF6-44BF-A111-8C54A9E40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544" y="4156365"/>
            <a:ext cx="5151549" cy="27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47B74-EFDB-4FD6-8791-7C23749A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Objemy dat a rychlosti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F90ADA-3967-4FC9-B3A1-86938E77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A6FDD6-BE61-43FE-B262-A258791D9F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800" y="1437263"/>
            <a:ext cx="4713668" cy="28204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D8DB13-1D3D-4A76-A8CE-53519F9981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251" y="5213268"/>
            <a:ext cx="5928964" cy="12733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ED149B2-F2C6-486E-AE03-1C3BD49565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785" y="4421270"/>
            <a:ext cx="5833687" cy="123705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FBA13-06AE-404D-980C-0126A1D7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3562240" cy="538142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Predikce pro rok 2025</a:t>
            </a:r>
            <a:endParaRPr lang="cs-CZ" dirty="0"/>
          </a:p>
          <a:p>
            <a:r>
              <a:rPr lang="cs-CZ" dirty="0"/>
              <a:t>P</a:t>
            </a:r>
            <a:r>
              <a:rPr lang="en-GB" dirty="0"/>
              <a:t>r</a:t>
            </a:r>
            <a:r>
              <a:rPr lang="cs-CZ" dirty="0"/>
              <a:t>ů</a:t>
            </a:r>
            <a:r>
              <a:rPr lang="en-GB" dirty="0"/>
              <a:t>m</a:t>
            </a:r>
            <a:r>
              <a:rPr lang="cs-CZ" dirty="0" err="1"/>
              <a:t>ěrné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enesených</a:t>
            </a:r>
            <a:r>
              <a:rPr lang="cs-CZ" dirty="0"/>
              <a:t> </a:t>
            </a:r>
            <a:r>
              <a:rPr lang="en-GB" dirty="0" err="1"/>
              <a:t>dat</a:t>
            </a:r>
            <a:r>
              <a:rPr lang="cs-CZ" dirty="0"/>
              <a:t>:</a:t>
            </a:r>
            <a:r>
              <a:rPr lang="en-GB" dirty="0"/>
              <a:t>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 </a:t>
            </a:r>
            <a:r>
              <a:rPr lang="cs-CZ" dirty="0"/>
              <a:t>1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ípojku</a:t>
            </a:r>
            <a:r>
              <a:rPr lang="en-GB" dirty="0"/>
              <a:t>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oba</a:t>
            </a:r>
            <a:r>
              <a:rPr lang="en-GB" dirty="0"/>
              <a:t> </a:t>
            </a:r>
            <a:r>
              <a:rPr lang="en-GB" dirty="0" err="1"/>
              <a:t>sm</a:t>
            </a:r>
            <a:r>
              <a:rPr lang="cs-CZ" dirty="0"/>
              <a:t>ě</a:t>
            </a:r>
            <a:r>
              <a:rPr lang="en-GB" dirty="0" err="1"/>
              <a:t>ry</a:t>
            </a:r>
            <a:r>
              <a:rPr lang="en-GB" dirty="0"/>
              <a:t> </a:t>
            </a:r>
            <a:r>
              <a:rPr lang="cs-CZ" dirty="0"/>
              <a:t>v součtu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naše data: </a:t>
            </a:r>
            <a:r>
              <a:rPr lang="en-GB" dirty="0"/>
              <a:t>46.</a:t>
            </a:r>
            <a:r>
              <a:rPr lang="cs-CZ" dirty="0"/>
              <a:t>5</a:t>
            </a:r>
            <a:r>
              <a:rPr lang="en-GB" dirty="0"/>
              <a:t> GB/den</a:t>
            </a:r>
            <a:r>
              <a:rPr lang="cs-CZ" dirty="0"/>
              <a:t> (kontinuálně 4.3 Mbit/s)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 EU: </a:t>
            </a:r>
            <a:r>
              <a:rPr lang="en-GB" dirty="0"/>
              <a:t>11 GB/den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 USA: </a:t>
            </a:r>
            <a:r>
              <a:rPr lang="en-GB" dirty="0"/>
              <a:t>21.</a:t>
            </a:r>
            <a:r>
              <a:rPr lang="cs-CZ" dirty="0"/>
              <a:t>5</a:t>
            </a:r>
            <a:r>
              <a:rPr lang="en-GB" dirty="0"/>
              <a:t> GB/den</a:t>
            </a:r>
          </a:p>
          <a:p>
            <a:endParaRPr lang="cs-CZ" dirty="0"/>
          </a:p>
          <a:p>
            <a:r>
              <a:rPr lang="cs-CZ" dirty="0"/>
              <a:t>Studie TU Eindhoven pro rok 2022: </a:t>
            </a:r>
            <a:r>
              <a:rPr lang="en-GB" dirty="0"/>
              <a:t>23.6 GB/den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Rychlost přípojky </a:t>
            </a:r>
          </a:p>
          <a:p>
            <a:r>
              <a:rPr lang="cs-CZ" b="1" dirty="0">
                <a:solidFill>
                  <a:srgbClr val="FF0000"/>
                </a:solidFill>
              </a:rPr>
              <a:t>a objem přenesených dat</a:t>
            </a:r>
          </a:p>
          <a:p>
            <a:r>
              <a:rPr lang="cs-CZ" b="1" dirty="0">
                <a:solidFill>
                  <a:srgbClr val="FF0000"/>
                </a:solidFill>
              </a:rPr>
              <a:t>jsou spojené nádoby…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3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35B63-2FB0-4980-A977-D5A84FC3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dimenzování sítě řešit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C3F64-8A64-418C-BBEB-8F001F2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3405790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Sledování provozu na síťových prvcích a udržování rezerv a průběžné navyšování kapacity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Plánování síťových úrovní pomocí empiricky parametrizované agregační funkce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Analytické výpočty na základě teorie provozního zatížení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Simulační modely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19845E-DD09-40D2-869F-34A8A0BE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122" name="Picture 2" descr="[Interfaces]: Bit rates">
            <a:extLst>
              <a:ext uri="{FF2B5EF4-FFF2-40B4-BE49-F238E27FC236}">
                <a16:creationId xmlns:a16="http://schemas.microsoft.com/office/drawing/2014/main" id="{4676B199-846A-4919-B9DC-5A3A9121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318" y="1675487"/>
            <a:ext cx="5582688" cy="2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E3043E-1715-426D-B07D-4F599A717536}"/>
              </a:ext>
            </a:extLst>
          </p:cNvPr>
          <p:cNvSpPr txBox="1"/>
          <p:nvPr/>
        </p:nvSpPr>
        <p:spPr>
          <a:xfrm>
            <a:off x="4042502" y="4153459"/>
            <a:ext cx="448993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Znalost síťového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Umístění media-serverů a web-</a:t>
            </a:r>
            <a:r>
              <a:rPr lang="cs-CZ" sz="2000" dirty="0" err="1"/>
              <a:t>cache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Analýza struktury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Odhad chování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Parametrizace modelů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Složitost vs. přesnost výpočtů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141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F90490B7-996B-4A52-AA40-AEF6F357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Inspirace - kalkulace požadavků přípojné sítě základnových stanic</a:t>
            </a:r>
            <a:endParaRPr lang="cs-CZ" alt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D6A731D-0F1E-40C1-B2C1-73310C4F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6642029" cy="54726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Sdružování v RAN/</a:t>
            </a:r>
            <a:r>
              <a:rPr lang="cs-CZ" sz="2400" dirty="0" err="1"/>
              <a:t>backhaul</a:t>
            </a:r>
            <a:endParaRPr lang="cs-CZ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Sumarizace toků (sektory, vrstvy)</a:t>
            </a:r>
          </a:p>
          <a:p>
            <a:pPr marL="0" indent="0">
              <a:buNone/>
            </a:pPr>
            <a:r>
              <a:rPr lang="cs-CZ" sz="2000" dirty="0"/>
              <a:t>Dle </a:t>
            </a:r>
            <a:r>
              <a:rPr lang="en-US" sz="2000" dirty="0"/>
              <a:t>„Guidelines for LTE Backhaul Traffic Estimation“. A White Paper by the NGMN Alliance.</a:t>
            </a:r>
            <a:endParaRPr lang="cs-CZ" sz="2000" dirty="0"/>
          </a:p>
          <a:p>
            <a:r>
              <a:rPr lang="cs-CZ" altLang="cs-CZ" sz="2400" dirty="0"/>
              <a:t>Výpočet požadované rychlosti z objemu dat B a četnosti – periody vysílání T</a:t>
            </a:r>
          </a:p>
          <a:p>
            <a:pPr lvl="1">
              <a:spcAft>
                <a:spcPts val="600"/>
              </a:spcAft>
            </a:pPr>
            <a:r>
              <a:rPr lang="cs-CZ" altLang="cs-CZ" sz="1800" dirty="0"/>
              <a:t>Dílčí průměrná přenosová rychlost (</a:t>
            </a:r>
            <a:r>
              <a:rPr lang="cs-CZ" altLang="cs-CZ" sz="1800" dirty="0" err="1"/>
              <a:t>Mean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Rate</a:t>
            </a:r>
            <a:r>
              <a:rPr lang="cs-CZ" altLang="cs-CZ" sz="1800" dirty="0"/>
              <a:t>) </a:t>
            </a:r>
          </a:p>
          <a:p>
            <a:pPr lvl="1">
              <a:spcBef>
                <a:spcPts val="600"/>
              </a:spcBef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Dílčí špičková přenosová rychlost (</a:t>
            </a:r>
            <a:r>
              <a:rPr lang="cs-CZ" altLang="cs-CZ" sz="1800" dirty="0" err="1"/>
              <a:t>Peak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Rate</a:t>
            </a:r>
            <a:r>
              <a:rPr lang="cs-CZ" altLang="cs-CZ" sz="1800" dirty="0"/>
              <a:t>) pro požadovanou dobu k doručení dat t </a:t>
            </a:r>
          </a:p>
          <a:p>
            <a:pPr marL="457218" lvl="1" indent="0">
              <a:spcBef>
                <a:spcPts val="1200"/>
              </a:spcBef>
              <a:buNone/>
            </a:pPr>
            <a:r>
              <a:rPr lang="cs-CZ" altLang="cs-CZ" sz="1800" dirty="0"/>
              <a:t> </a:t>
            </a:r>
          </a:p>
          <a:p>
            <a:pPr lvl="1"/>
            <a:r>
              <a:rPr lang="cs-CZ" altLang="cs-CZ" sz="1800" dirty="0"/>
              <a:t>Sdružování (agregace) více toků</a:t>
            </a:r>
          </a:p>
          <a:p>
            <a:pPr lvl="1"/>
            <a:endParaRPr lang="cs-CZ" alt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2856D38-2FC7-44A9-9342-77526337507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8492" y="3863181"/>
            <a:ext cx="3108543" cy="56842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980" b="-430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F2767D-0E0B-42DA-A170-8EBF63C62E5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9952" y="4804630"/>
            <a:ext cx="3282181" cy="69698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C58EFF-1C7E-48C4-8416-14937872AE9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66655" y="5690532"/>
            <a:ext cx="2117631" cy="87126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CE8CD4E-7719-454D-AF40-6E925330DBB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1791" y="5901281"/>
            <a:ext cx="2977545" cy="41139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51471" r="-20859" b="-223529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E733252D-BDF4-48FF-82A5-5AB46CA035DE}"/>
              </a:ext>
            </a:extLst>
          </p:cNvPr>
          <p:cNvGrpSpPr/>
          <p:nvPr/>
        </p:nvGrpSpPr>
        <p:grpSpPr>
          <a:xfrm>
            <a:off x="6560736" y="4213309"/>
            <a:ext cx="2506107" cy="1879628"/>
            <a:chOff x="6637893" y="4804630"/>
            <a:chExt cx="2506107" cy="1879628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27874CF3-5C12-4561-AD1F-4091D31B4FCB}"/>
                </a:ext>
              </a:extLst>
            </p:cNvPr>
            <p:cNvSpPr txBox="1"/>
            <p:nvPr/>
          </p:nvSpPr>
          <p:spPr>
            <a:xfrm>
              <a:off x="8663099" y="6314926"/>
              <a:ext cx="48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čas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EB7E5E3-C621-4D43-97B4-CBDD8AF5EC4F}"/>
                </a:ext>
              </a:extLst>
            </p:cNvPr>
            <p:cNvGrpSpPr/>
            <p:nvPr/>
          </p:nvGrpSpPr>
          <p:grpSpPr>
            <a:xfrm>
              <a:off x="6637893" y="4804630"/>
              <a:ext cx="2506107" cy="1652200"/>
              <a:chOff x="6637893" y="4804630"/>
              <a:chExt cx="2506107" cy="1652200"/>
            </a:xfrm>
          </p:grpSpPr>
          <p:cxnSp>
            <p:nvCxnSpPr>
              <p:cNvPr id="26" name="Přímá spojnice se šipkou 25">
                <a:extLst>
                  <a:ext uri="{FF2B5EF4-FFF2-40B4-BE49-F238E27FC236}">
                    <a16:creationId xmlns:a16="http://schemas.microsoft.com/office/drawing/2014/main" id="{DF2F1713-622B-4865-8598-DF548D43E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9336" y="6312877"/>
                <a:ext cx="22446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>
                <a:extLst>
                  <a:ext uri="{FF2B5EF4-FFF2-40B4-BE49-F238E27FC236}">
                    <a16:creationId xmlns:a16="http://schemas.microsoft.com/office/drawing/2014/main" id="{6A6936B7-A677-4B19-8F8A-481C5E76F7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07225" y="4804630"/>
                <a:ext cx="38485" cy="16522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5385BC7-D434-49DA-92C4-3468BD323D5A}"/>
                  </a:ext>
                </a:extLst>
              </p:cNvPr>
              <p:cNvSpPr txBox="1"/>
              <p:nvPr/>
            </p:nvSpPr>
            <p:spPr>
              <a:xfrm rot="16200000">
                <a:off x="6363811" y="5257355"/>
                <a:ext cx="917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rychlost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1F3DE430-6697-40E3-AFAD-83877BC2A38D}"/>
                  </a:ext>
                </a:extLst>
              </p:cNvPr>
              <p:cNvSpPr/>
              <p:nvPr/>
            </p:nvSpPr>
            <p:spPr>
              <a:xfrm>
                <a:off x="7058891" y="6127191"/>
                <a:ext cx="1991775" cy="1846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94DA6347-A54C-493B-A7F4-21E6A7A557F7}"/>
                  </a:ext>
                </a:extLst>
              </p:cNvPr>
              <p:cNvSpPr/>
              <p:nvPr/>
            </p:nvSpPr>
            <p:spPr>
              <a:xfrm>
                <a:off x="7045710" y="5948048"/>
                <a:ext cx="1991775" cy="1846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C47BF078-F74D-48EF-A36D-29438AFF555F}"/>
                  </a:ext>
                </a:extLst>
              </p:cNvPr>
              <p:cNvSpPr/>
              <p:nvPr/>
            </p:nvSpPr>
            <p:spPr>
              <a:xfrm>
                <a:off x="7045709" y="5804097"/>
                <a:ext cx="1991775" cy="1545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A29B6268-5A7C-442E-83E2-41344339AE99}"/>
                  </a:ext>
                </a:extLst>
              </p:cNvPr>
              <p:cNvSpPr/>
              <p:nvPr/>
            </p:nvSpPr>
            <p:spPr>
              <a:xfrm>
                <a:off x="7853331" y="5484032"/>
                <a:ext cx="54039" cy="4816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31395074-B811-4081-A9EA-BF9484E60537}"/>
                  </a:ext>
                </a:extLst>
              </p:cNvPr>
              <p:cNvSpPr/>
              <p:nvPr/>
            </p:nvSpPr>
            <p:spPr>
              <a:xfrm>
                <a:off x="8456909" y="5186784"/>
                <a:ext cx="96693" cy="93835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A6B2D684-8783-4886-8C9C-517D8032CE57}"/>
                  </a:ext>
                </a:extLst>
              </p:cNvPr>
              <p:cNvSpPr/>
              <p:nvPr/>
            </p:nvSpPr>
            <p:spPr>
              <a:xfrm>
                <a:off x="8159280" y="5565533"/>
                <a:ext cx="45719" cy="7563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32772F06-815B-437A-8A8C-3570E099F963}"/>
                  </a:ext>
                </a:extLst>
              </p:cNvPr>
              <p:cNvSpPr/>
              <p:nvPr/>
            </p:nvSpPr>
            <p:spPr>
              <a:xfrm>
                <a:off x="8778585" y="5452471"/>
                <a:ext cx="105002" cy="4816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42B04B72-49FB-4884-8D74-F56E7648F9F4}"/>
                  </a:ext>
                </a:extLst>
              </p:cNvPr>
              <p:cNvSpPr/>
              <p:nvPr/>
            </p:nvSpPr>
            <p:spPr>
              <a:xfrm>
                <a:off x="7449728" y="5487792"/>
                <a:ext cx="96693" cy="7563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FD4ED4D0-BA1D-4632-A4BC-5D2061065E47}"/>
                  </a:ext>
                </a:extLst>
              </p:cNvPr>
              <p:cNvSpPr/>
              <p:nvPr/>
            </p:nvSpPr>
            <p:spPr>
              <a:xfrm>
                <a:off x="7164431" y="5355314"/>
                <a:ext cx="162361" cy="6999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0085F69A-3852-485A-8B2F-168719F7510F}"/>
                  </a:ext>
                </a:extLst>
              </p:cNvPr>
              <p:cNvCxnSpPr/>
              <p:nvPr/>
            </p:nvCxnSpPr>
            <p:spPr>
              <a:xfrm>
                <a:off x="7045711" y="4965886"/>
                <a:ext cx="2004955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Obrázek 38">
            <a:extLst>
              <a:ext uri="{FF2B5EF4-FFF2-40B4-BE49-F238E27FC236}">
                <a16:creationId xmlns:a16="http://schemas.microsoft.com/office/drawing/2014/main" id="{A4D43640-1671-AE77-3971-F0056B5885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02"/>
          <a:stretch/>
        </p:blipFill>
        <p:spPr>
          <a:xfrm>
            <a:off x="6505640" y="1471385"/>
            <a:ext cx="2616300" cy="2256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AD87F-CFF0-4B81-A246-9CA0FAC9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24501" cy="1325563"/>
          </a:xfrm>
        </p:spPr>
        <p:txBody>
          <a:bodyPr>
            <a:noAutofit/>
          </a:bodyPr>
          <a:lstStyle/>
          <a:p>
            <a:r>
              <a:rPr lang="cs-CZ" sz="3200" dirty="0"/>
              <a:t>Elementární „agregační funkce“ - požadavky přípojné sítě základnových stanic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F4F3A1-0330-4D70-AF7E-D157D663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69614" cy="39201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Sumární požadavek na </a:t>
            </a:r>
            <a:r>
              <a:rPr lang="cs-CZ" b="1" dirty="0">
                <a:solidFill>
                  <a:srgbClr val="0070C0"/>
                </a:solidFill>
              </a:rPr>
              <a:t>kmenový spoj</a:t>
            </a:r>
          </a:p>
          <a:p>
            <a:r>
              <a:rPr lang="cs-CZ" dirty="0"/>
              <a:t>V závislosti na </a:t>
            </a:r>
            <a:r>
              <a:rPr lang="cs-CZ" b="1" dirty="0">
                <a:solidFill>
                  <a:srgbClr val="0070C0"/>
                </a:solidFill>
              </a:rPr>
              <a:t>počtu stanic </a:t>
            </a:r>
            <a:r>
              <a:rPr lang="cs-CZ" dirty="0"/>
              <a:t>ve stromě</a:t>
            </a:r>
          </a:p>
          <a:p>
            <a:r>
              <a:rPr lang="cs-CZ" dirty="0"/>
              <a:t>Podle </a:t>
            </a:r>
            <a:r>
              <a:rPr lang="cs-CZ" b="1" dirty="0">
                <a:solidFill>
                  <a:srgbClr val="0070C0"/>
                </a:solidFill>
              </a:rPr>
              <a:t>typu oblasti </a:t>
            </a:r>
            <a:r>
              <a:rPr lang="cs-CZ" dirty="0"/>
              <a:t>A, M, V</a:t>
            </a:r>
          </a:p>
          <a:p>
            <a:r>
              <a:rPr lang="cs-CZ" dirty="0"/>
              <a:t>Podle </a:t>
            </a:r>
            <a:r>
              <a:rPr lang="cs-CZ" b="1" dirty="0">
                <a:solidFill>
                  <a:srgbClr val="0070C0"/>
                </a:solidFill>
              </a:rPr>
              <a:t>časového horizontu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1 a</a:t>
            </a:r>
            <a:r>
              <a:rPr lang="cs-CZ" sz="2000" dirty="0"/>
              <a:t>ž</a:t>
            </a:r>
            <a:r>
              <a:rPr lang="en-US" sz="2000" dirty="0"/>
              <a:t> 3</a:t>
            </a:r>
            <a:endParaRPr lang="cs-CZ" sz="2000" dirty="0"/>
          </a:p>
          <a:p>
            <a:r>
              <a:rPr lang="cs-CZ" dirty="0"/>
              <a:t>Agregace </a:t>
            </a:r>
          </a:p>
          <a:p>
            <a:pPr lvl="1"/>
            <a:r>
              <a:rPr lang="cs-CZ" dirty="0"/>
              <a:t>Průměrné a špičkové rychlosti</a:t>
            </a:r>
          </a:p>
          <a:p>
            <a:pPr lvl="1"/>
            <a:r>
              <a:rPr lang="cs-CZ" dirty="0"/>
              <a:t>Elementární agregační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7186D2FA-F39A-46FE-A1DD-88EC3A449935}"/>
                  </a:ext>
                </a:extLst>
              </p:cNvPr>
              <p:cNvSpPr/>
              <p:nvPr/>
            </p:nvSpPr>
            <p:spPr>
              <a:xfrm>
                <a:off x="874254" y="5745780"/>
                <a:ext cx="3139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𝑆𝑅</m:t>
                              </m:r>
                            </m:e>
                            <m:sub/>
                          </m:sSub>
                          <m:r>
                            <a:rPr kumimoji="0" lang="cs-CZ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func>
                            <m:func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cs-CZ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e>
                                <m:sub/>
                              </m:sSub>
                            </m:fName>
                            <m:e>
                              <m:r>
                                <a:rPr kumimoji="0" lang="cs-CZ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</m:e>
                          </m:func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0" lang="cs-CZ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𝑀𝑅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𝑠𝑐</m:t>
                                  </m:r>
                                </m:sub>
                              </m:sSub>
                              <m:r>
                                <a:rPr kumimoji="0" lang="cs-CZ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7186D2FA-F39A-46FE-A1DD-88EC3A449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54" y="5745780"/>
                <a:ext cx="3139962" cy="369332"/>
              </a:xfrm>
              <a:prstGeom prst="rect">
                <a:avLst/>
              </a:prstGeom>
              <a:blipFill>
                <a:blip r:embed="rId2"/>
                <a:stretch>
                  <a:fillRect t="-121667" r="-15891" b="-18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7743E71A-4340-4D1C-83DF-71B17CC31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25913"/>
              </p:ext>
            </p:extLst>
          </p:nvPr>
        </p:nvGraphicFramePr>
        <p:xfrm>
          <a:off x="5027911" y="1394460"/>
          <a:ext cx="3825240" cy="54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951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97" y="3537277"/>
            <a:ext cx="2967805" cy="2819073"/>
          </a:xfrm>
          <a:prstGeom prst="rect">
            <a:avLst/>
          </a:prstGeom>
        </p:spPr>
      </p:pic>
      <p:sp>
        <p:nvSpPr>
          <p:cNvPr id="7" name="Zástupný symbol pro obsah 11"/>
          <p:cNvSpPr>
            <a:spLocks noGrp="1"/>
          </p:cNvSpPr>
          <p:nvPr>
            <p:ph idx="1"/>
          </p:nvPr>
        </p:nvSpPr>
        <p:spPr>
          <a:xfrm>
            <a:off x="359532" y="1227221"/>
            <a:ext cx="8424936" cy="549425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2000" b="1" dirty="0">
                <a:solidFill>
                  <a:srgbClr val="333366"/>
                </a:solidFill>
              </a:rPr>
              <a:t>Teorie hromadné obsluhy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Jak si pomoci s agregací v síti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Souvislost s VOS1 </a:t>
            </a:r>
          </a:p>
          <a:p>
            <a:pPr algn="l">
              <a:spcBef>
                <a:spcPts val="0"/>
              </a:spcBef>
            </a:pPr>
            <a:endParaRPr lang="cs-CZ" sz="2000" dirty="0">
              <a:solidFill>
                <a:srgbClr val="333366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2000" dirty="0">
                <a:solidFill>
                  <a:srgbClr val="333366"/>
                </a:solidFill>
              </a:rPr>
              <a:t>„Přednáška ve zjednodušené formě shrne, k čemu se dají a k čemu nedají použít základní vztahy z teorie provozního zatížení. Jak elementárně modelovat agregaci toků a vycházet přitom z očekávaného chování uživatelů.“</a:t>
            </a:r>
          </a:p>
          <a:p>
            <a:pPr marL="270000" indent="-270000" algn="l">
              <a:spcBef>
                <a:spcPts val="0"/>
              </a:spcBef>
            </a:pPr>
            <a:endParaRPr lang="cs-CZ" sz="2000" b="1" dirty="0">
              <a:solidFill>
                <a:srgbClr val="333366"/>
              </a:solidFill>
            </a:endParaRPr>
          </a:p>
          <a:p>
            <a:pPr marL="270000" indent="-270000" algn="l">
              <a:spcBef>
                <a:spcPts val="0"/>
              </a:spcBef>
            </a:pPr>
            <a:r>
              <a:rPr lang="cs-CZ" sz="2000" b="1" dirty="0">
                <a:solidFill>
                  <a:srgbClr val="333366"/>
                </a:solidFill>
              </a:rPr>
              <a:t>Vývoj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Rychlostí přístupu k internetu </a:t>
            </a:r>
          </a:p>
          <a:p>
            <a:pPr marL="108585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od zlomků Mbit/s ke </a:t>
            </a:r>
            <a:r>
              <a:rPr lang="cs-CZ" sz="2000" dirty="0" err="1">
                <a:solidFill>
                  <a:srgbClr val="333366"/>
                </a:solidFill>
              </a:rPr>
              <a:t>Gbit</a:t>
            </a:r>
            <a:r>
              <a:rPr lang="cs-CZ" sz="2000" dirty="0">
                <a:solidFill>
                  <a:srgbClr val="333366"/>
                </a:solidFill>
              </a:rPr>
              <a:t>/s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Služeb přístupu k internetu</a:t>
            </a:r>
          </a:p>
          <a:p>
            <a:pPr marL="108585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bez garance</a:t>
            </a:r>
          </a:p>
          <a:p>
            <a:pPr marL="108585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smluvní ošetření</a:t>
            </a:r>
          </a:p>
          <a:p>
            <a:pPr marL="108585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reálná kontrola dodržování</a:t>
            </a:r>
          </a:p>
          <a:p>
            <a:pPr marL="108585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33366"/>
                </a:solidFill>
              </a:rPr>
              <a:t>specifické požadavky dotačních programů</a:t>
            </a:r>
            <a:endParaRPr lang="cs-CZ" sz="2400" dirty="0">
              <a:solidFill>
                <a:srgbClr val="333366"/>
              </a:solidFill>
            </a:endParaRPr>
          </a:p>
          <a:p>
            <a:pPr marL="270000" indent="-270000" algn="l">
              <a:spcBef>
                <a:spcPts val="1200"/>
              </a:spcBef>
            </a:pPr>
            <a:endParaRPr lang="cs-CZ" sz="1800" b="1" dirty="0">
              <a:solidFill>
                <a:srgbClr val="333366"/>
              </a:solidFill>
            </a:endParaRPr>
          </a:p>
          <a:p>
            <a:pPr marL="270000" indent="-270000" algn="l">
              <a:spcBef>
                <a:spcPts val="1200"/>
              </a:spcBef>
            </a:pPr>
            <a:endParaRPr lang="cs-CZ" sz="1800" b="1" dirty="0">
              <a:solidFill>
                <a:srgbClr val="333366"/>
              </a:solidFill>
            </a:endParaRPr>
          </a:p>
          <a:p>
            <a:pPr marL="270000" indent="-270000" algn="l">
              <a:spcBef>
                <a:spcPts val="1200"/>
              </a:spcBef>
            </a:pPr>
            <a:endParaRPr lang="cs-CZ" sz="1800" b="1" dirty="0">
              <a:solidFill>
                <a:srgbClr val="333366"/>
              </a:solidFill>
            </a:endParaRPr>
          </a:p>
          <a:p>
            <a:pPr marL="270000" indent="-270000" algn="l">
              <a:spcBef>
                <a:spcPts val="1200"/>
              </a:spcBef>
            </a:pPr>
            <a:endParaRPr lang="cs-CZ" sz="1800" b="1" dirty="0">
              <a:solidFill>
                <a:srgbClr val="333366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F3B8-28CE-4713-855E-7CCDBC11DCB5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sítí a datových služeb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Agregační funkce dle metodiky ČTÚ 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2776"/>
                <a:ext cx="7886700" cy="48245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Odhaduje výsledný datový tok vzniklý sloučením dílčích toků 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 účastníků: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=1+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cs-CZ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bSup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0,6</m:t>
                          </m:r>
                        </m:sup>
                      </m:sSubSup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cs-CZ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je koeficient nárůstu ustáleného toku - výchozí hodnoty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0,005</m:t>
                    </m:r>
                  </m:oMath>
                </a14:m>
                <a:r>
                  <a:rPr lang="cs-CZ" dirty="0"/>
                  <a:t> až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0,01</m:t>
                    </m:r>
                  </m:oMath>
                </a14:m>
                <a:r>
                  <a:rPr lang="cs-CZ" dirty="0"/>
                  <a:t> (bezrozměrný)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První, náhodná část agregační funkce reflektuje chování při malém počtu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, kdy účastnici netvoří dostatečně velký statistický soubor a je potřeba zajistit dostatečnou rezervu kapacity pro náhodné výkyvy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Statistická část agregační funkce reflektuje stav pro dostatečně velký počet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 s prakticky lineárně rostoucím přídělem průměrné kapacity sítě na účastníka</a:t>
                </a:r>
              </a:p>
              <a:p>
                <a:pPr marL="0" indent="0">
                  <a:buNone/>
                </a:pPr>
                <a:r>
                  <a:rPr lang="cs-CZ" dirty="0"/>
                  <a:t>Korekce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pro IPTV </a:t>
                </a:r>
                <a:r>
                  <a:rPr lang="cs-CZ" dirty="0" err="1"/>
                  <a:t>unicast</a:t>
                </a:r>
                <a:r>
                  <a:rPr lang="cs-CZ" dirty="0"/>
                  <a:t> (cca 0,05)</a:t>
                </a:r>
              </a:p>
              <a:p>
                <a:pPr marL="0" indent="0">
                  <a:buNone/>
                </a:pPr>
                <a:r>
                  <a:rPr lang="cs-CZ" dirty="0"/>
                  <a:t>Korekce pro IPTV </a:t>
                </a:r>
                <a:r>
                  <a:rPr lang="cs-CZ" dirty="0" err="1"/>
                  <a:t>multicast</a:t>
                </a:r>
                <a:r>
                  <a:rPr lang="cs-CZ" dirty="0"/>
                  <a:t> (+suma </a:t>
                </a:r>
                <a:r>
                  <a:rPr lang="cs-CZ" i="1" dirty="0"/>
                  <a:t>N</a:t>
                </a:r>
                <a:r>
                  <a:rPr lang="cs-CZ" i="1" baseline="-25000" dirty="0"/>
                  <a:t>TV</a:t>
                </a:r>
                <a:r>
                  <a:rPr lang="cs-CZ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2776"/>
                <a:ext cx="7886700" cy="4824536"/>
              </a:xfrm>
              <a:blipFill>
                <a:blip r:embed="rId2"/>
                <a:stretch>
                  <a:fillRect l="-1005" t="-2149" r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7A5DF-1266-40EA-9282-1E66B9DE06C0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6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6C569-4205-4EE6-B52B-FB0939F9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Agregační funkce vs. agregační poměr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21D3F5A-8E3B-4C00-8BDA-72F470027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246" y="1289538"/>
                <a:ext cx="8581292" cy="4887425"/>
              </a:xfrm>
            </p:spPr>
            <p:txBody>
              <a:bodyPr/>
              <a:lstStyle/>
              <a:p>
                <a:r>
                  <a:rPr lang="cs-CZ" dirty="0"/>
                  <a:t>Pro konkrétní jmenovitou kapacitu jedné přípojky C</a:t>
                </a:r>
                <a:r>
                  <a:rPr lang="cs-CZ" baseline="-25000" dirty="0"/>
                  <a:t>1</a:t>
                </a:r>
                <a:r>
                  <a:rPr lang="cs-CZ" dirty="0"/>
                  <a:t> a výsledný agregovaný tok C</a:t>
                </a:r>
                <a:r>
                  <a:rPr lang="cs-CZ" baseline="-25000" dirty="0"/>
                  <a:t>N</a:t>
                </a:r>
                <a:r>
                  <a:rPr lang="cs-CZ" dirty="0"/>
                  <a:t> od </a:t>
                </a:r>
                <a:r>
                  <a:rPr lang="cs-CZ" dirty="0" err="1"/>
                  <a:t>N</a:t>
                </a:r>
                <a:r>
                  <a:rPr lang="cs-CZ" baseline="-25000" dirty="0" err="1"/>
                  <a:t>s</a:t>
                </a:r>
                <a:r>
                  <a:rPr lang="cs-CZ" dirty="0"/>
                  <a:t> účastníků je agregační poměr</a:t>
                </a:r>
              </a:p>
              <a:p>
                <a:pPr marL="0" indent="0">
                  <a:buNone/>
                </a:pPr>
                <a:r>
                  <a:rPr lang="cs-CZ" i="1" dirty="0"/>
                  <a:t>	a </a:t>
                </a:r>
                <a:r>
                  <a:rPr lang="cs-CZ" dirty="0"/>
                  <a:t>= N</a:t>
                </a:r>
                <a:r>
                  <a:rPr lang="cs-CZ" baseline="-25000" dirty="0"/>
                  <a:t>s</a:t>
                </a:r>
                <a:r>
                  <a:rPr lang="cs-CZ" dirty="0"/>
                  <a:t>.</a:t>
                </a:r>
                <a:r>
                  <a:rPr lang="cs-CZ" i="1" dirty="0"/>
                  <a:t>C</a:t>
                </a:r>
                <a:r>
                  <a:rPr lang="cs-CZ" i="1" baseline="-25000" dirty="0"/>
                  <a:t>1 </a:t>
                </a:r>
                <a:r>
                  <a:rPr lang="cs-CZ" i="1" dirty="0"/>
                  <a:t>/C</a:t>
                </a:r>
                <a:r>
                  <a:rPr lang="cs-CZ" i="1" baseline="-25000" dirty="0"/>
                  <a:t>N   </a:t>
                </a:r>
              </a:p>
              <a:p>
                <a:r>
                  <a:rPr lang="cs-CZ" dirty="0"/>
                  <a:t>Vztah mezi agregační funkcí a agregačním poměrem</a:t>
                </a:r>
              </a:p>
              <a:p>
                <a:pPr marL="0" indent="0">
                  <a:buNone/>
                </a:pPr>
                <a:r>
                  <a:rPr lang="cs-CZ" i="1" dirty="0"/>
                  <a:t>	</a:t>
                </a:r>
                <a:r>
                  <a:rPr lang="cs-CZ" i="1" dirty="0" err="1"/>
                  <a:t>k</a:t>
                </a:r>
                <a:r>
                  <a:rPr lang="cs-CZ" i="1" baseline="-25000" dirty="0" err="1"/>
                  <a:t>a</a:t>
                </a:r>
                <a:r>
                  <a:rPr lang="cs-CZ" i="1" dirty="0"/>
                  <a:t> </a:t>
                </a:r>
                <a:r>
                  <a:rPr lang="cs-CZ" dirty="0"/>
                  <a:t>= </a:t>
                </a:r>
                <a:r>
                  <a:rPr lang="cs-CZ" i="1" dirty="0"/>
                  <a:t>C</a:t>
                </a:r>
                <a:r>
                  <a:rPr lang="cs-CZ" i="1" baseline="-25000" dirty="0"/>
                  <a:t>N </a:t>
                </a:r>
                <a:r>
                  <a:rPr lang="cs-CZ" i="1" dirty="0"/>
                  <a:t>/C</a:t>
                </a:r>
                <a:r>
                  <a:rPr lang="cs-CZ" i="1" baseline="-25000" dirty="0"/>
                  <a:t>1 </a:t>
                </a:r>
                <a:r>
                  <a:rPr lang="cs-CZ" dirty="0"/>
                  <a:t> = </a:t>
                </a:r>
                <a:r>
                  <a:rPr lang="cs-CZ" dirty="0" err="1"/>
                  <a:t>N</a:t>
                </a:r>
                <a:r>
                  <a:rPr lang="cs-CZ" baseline="-25000" dirty="0" err="1"/>
                  <a:t>s</a:t>
                </a:r>
                <a:r>
                  <a:rPr lang="cs-CZ" i="1" baseline="-25000" dirty="0"/>
                  <a:t> </a:t>
                </a:r>
                <a:r>
                  <a:rPr lang="cs-CZ" i="1" dirty="0"/>
                  <a:t>/a</a:t>
                </a:r>
                <a:r>
                  <a:rPr lang="cs-CZ" i="1" baseline="-25000" dirty="0"/>
                  <a:t>   				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příklad</a:t>
                </a:r>
                <a:r>
                  <a:rPr kumimoji="0" lang="cs-CZ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cs-CZ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cs-CZ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=0,02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i="1" baseline="-25000" dirty="0"/>
                  <a:t>		 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21D3F5A-8E3B-4C00-8BDA-72F470027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246" y="1289538"/>
                <a:ext cx="8581292" cy="4887425"/>
              </a:xfrm>
              <a:blipFill>
                <a:blip r:embed="rId2"/>
                <a:stretch>
                  <a:fillRect l="-994" t="-1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DA2008-6186-4AA5-BE4A-C04C4AFE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B28A7-94CB-4464-9972-0A13F866DFD5}" type="slidenum">
              <a:rPr kumimoji="0" lang="sk-SK" alt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k-SK" alt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F9A86C-8F2C-4A36-A74F-F73198F3409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62" y="3493516"/>
            <a:ext cx="5220072" cy="3364484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781BB3-4ADF-4F2A-A8C1-51ED24DB703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894" y="3364484"/>
            <a:ext cx="5026759" cy="3493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69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Agregační funkce pro konkrétní rychlosti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7A5DF-1266-40EA-9282-1E66B9DE06C0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1814" y="1439243"/>
            <a:ext cx="840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Využití agregační funkce dle metodiky ČTÚ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Možno odhadnout agregovaný tok v různých částech sítě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D463D5-C27A-4F87-A051-9E1C8397F39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755" y="2422151"/>
            <a:ext cx="6229667" cy="410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0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C1BAA-8069-4A3C-8461-C8AEC7EC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Dimenzování sítě operátory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3D960-80B1-4F0E-B18F-43935E79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10" y="1367074"/>
            <a:ext cx="8424936" cy="942017"/>
          </a:xfrm>
        </p:spPr>
        <p:txBody>
          <a:bodyPr>
            <a:normAutofit/>
          </a:bodyPr>
          <a:lstStyle/>
          <a:p>
            <a:r>
              <a:rPr lang="cs-CZ" sz="2400" b="1">
                <a:solidFill>
                  <a:srgbClr val="FF0000"/>
                </a:solidFill>
              </a:rPr>
              <a:t>Je nutné „</a:t>
            </a:r>
            <a:r>
              <a:rPr lang="cs-CZ" sz="2400" b="1" dirty="0" err="1">
                <a:solidFill>
                  <a:srgbClr val="FF0000"/>
                </a:solidFill>
              </a:rPr>
              <a:t>znát</a:t>
            </a:r>
            <a:r>
              <a:rPr lang="cs-CZ" sz="2400" b="1" dirty="0">
                <a:solidFill>
                  <a:srgbClr val="FF0000"/>
                </a:solidFill>
              </a:rPr>
              <a:t>“ </a:t>
            </a:r>
            <a:r>
              <a:rPr lang="cs-CZ" sz="2400" b="1">
                <a:solidFill>
                  <a:srgbClr val="FF0000"/>
                </a:solidFill>
              </a:rPr>
              <a:t>své zákazníky, </a:t>
            </a:r>
            <a:r>
              <a:rPr lang="cs-CZ" sz="2400" b="1" dirty="0">
                <a:solidFill>
                  <a:srgbClr val="FF0000"/>
                </a:solidFill>
              </a:rPr>
              <a:t>sledovat objemy dat, navyšovat kapacity sítě a průběžně </a:t>
            </a:r>
            <a:r>
              <a:rPr lang="cs-CZ" sz="2400" b="1">
                <a:solidFill>
                  <a:srgbClr val="FF0000"/>
                </a:solidFill>
              </a:rPr>
              <a:t>měřit přípojky.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2CBAEB-8ABC-477D-8808-736F5F64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23</a:t>
            </a:fld>
            <a:endParaRPr lang="cs-CZ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E3733A-5038-478C-9E3D-8E0B1109A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862341"/>
              </p:ext>
            </p:extLst>
          </p:nvPr>
        </p:nvGraphicFramePr>
        <p:xfrm>
          <a:off x="359532" y="2378455"/>
          <a:ext cx="8424936" cy="355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91E8F90-3F81-4520-B7E2-E4A847E20B40}"/>
              </a:ext>
            </a:extLst>
          </p:cNvPr>
          <p:cNvSpPr/>
          <p:nvPr/>
        </p:nvSpPr>
        <p:spPr>
          <a:xfrm>
            <a:off x="812800" y="5001583"/>
            <a:ext cx="5366326" cy="660308"/>
          </a:xfrm>
          <a:prstGeom prst="rightArrow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3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B5493C1-994F-4338-ACC1-62B64D404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690691"/>
            <a:ext cx="8007347" cy="4349891"/>
          </a:xfrm>
        </p:spPr>
        <p:txBody>
          <a:bodyPr>
            <a:normAutofit/>
          </a:bodyPr>
          <a:lstStyle/>
          <a:p>
            <a:r>
              <a:rPr lang="cs-CZ" sz="2400" b="1" dirty="0"/>
              <a:t>F-Tester NGA 1GE </a:t>
            </a:r>
            <a:r>
              <a:rPr lang="cs-CZ" sz="2400" dirty="0"/>
              <a:t>– základní varianta 				pro fixní sítě s metalickými rozhraními 1 </a:t>
            </a:r>
            <a:r>
              <a:rPr lang="cs-CZ" sz="2400" dirty="0" err="1"/>
              <a:t>Gbit</a:t>
            </a:r>
            <a:r>
              <a:rPr lang="cs-CZ" sz="2400" dirty="0"/>
              <a:t>/s</a:t>
            </a:r>
          </a:p>
          <a:p>
            <a:r>
              <a:rPr lang="cs-CZ" sz="2400" b="1" dirty="0"/>
              <a:t>F-Tester 5G</a:t>
            </a:r>
            <a:r>
              <a:rPr lang="cs-CZ" sz="2400" dirty="0"/>
              <a:t> – LTE/5G (+ </a:t>
            </a:r>
            <a:r>
              <a:rPr lang="cs-CZ" sz="2400" b="1" dirty="0"/>
              <a:t>4drive-box</a:t>
            </a:r>
            <a:r>
              <a:rPr lang="cs-CZ" sz="2400" dirty="0"/>
              <a:t>)</a:t>
            </a:r>
          </a:p>
          <a:p>
            <a:r>
              <a:rPr lang="cs-CZ" sz="2400" b="1" dirty="0"/>
              <a:t>F-Tester 10GE </a:t>
            </a:r>
            <a:r>
              <a:rPr lang="cs-CZ" sz="2400" dirty="0"/>
              <a:t>– serverová instalace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http://f-tester.fel.cvut.cz</a:t>
            </a:r>
          </a:p>
          <a:p>
            <a:endParaRPr lang="cs-CZ" sz="2400" dirty="0">
              <a:latin typeface="Arial Nova" panose="020B060402020202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ECB56E-555F-406B-B441-93420FA0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České vysoké učení technické v Praze – Fakulta elektrotechnická – Katedra telekomunikační techniky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0E975D-30C8-4A51-B4F4-D55C5DE0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2BD8-47A2-4415-9D3E-5EFE86BE73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69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474EE6A-A637-4E4B-86B9-BCAC873D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Platforma F-Tester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EFDE7-EF3A-4CC8-9236-21712DB23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252" y="3601679"/>
            <a:ext cx="4824239" cy="2680133"/>
          </a:xfrm>
          <a:prstGeom prst="rect">
            <a:avLst/>
          </a:prstGeom>
          <a:noFill/>
        </p:spPr>
      </p:pic>
      <p:pic>
        <p:nvPicPr>
          <p:cNvPr id="9" name="Obrázek 8" descr="Obsah obrázku elektronika, obvod&#10;&#10;Popis byl vytvořen automaticky">
            <a:extLst>
              <a:ext uri="{FF2B5EF4-FFF2-40B4-BE49-F238E27FC236}">
                <a16:creationId xmlns:a16="http://schemas.microsoft.com/office/drawing/2014/main" id="{C326F40C-7D3B-4622-BF00-71526929B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31" y="4150206"/>
            <a:ext cx="2835564" cy="18903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789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79513" y="2564904"/>
            <a:ext cx="644461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Děkuji za pozornost</a:t>
            </a:r>
          </a:p>
          <a:p>
            <a:endParaRPr lang="cs-CZ" sz="2800" dirty="0"/>
          </a:p>
          <a:p>
            <a:r>
              <a:rPr lang="cs-CZ" sz="2800" dirty="0"/>
              <a:t>http://comtel.fel.cvut.cz</a:t>
            </a:r>
          </a:p>
          <a:p>
            <a:endParaRPr lang="cs-CZ" sz="2800" dirty="0"/>
          </a:p>
        </p:txBody>
      </p:sp>
      <p:sp>
        <p:nvSpPr>
          <p:cNvPr id="7" name="Content Placeholder 16"/>
          <p:cNvSpPr txBox="1">
            <a:spLocks/>
          </p:cNvSpPr>
          <p:nvPr/>
        </p:nvSpPr>
        <p:spPr>
          <a:xfrm>
            <a:off x="4788024" y="5229200"/>
            <a:ext cx="4104456" cy="136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cs-CZ" dirty="0">
                <a:solidFill>
                  <a:srgbClr val="1F497D"/>
                </a:solidFill>
              </a:rPr>
              <a:t>Jiří Vodrážka</a:t>
            </a:r>
          </a:p>
          <a:p>
            <a:pPr lvl="0" algn="l">
              <a:defRPr/>
            </a:pPr>
            <a:r>
              <a:rPr lang="cs-CZ" dirty="0">
                <a:solidFill>
                  <a:srgbClr val="1F497D"/>
                </a:solidFill>
              </a:rPr>
              <a:t>vodrazka@fel.cvut.cz</a:t>
            </a:r>
          </a:p>
        </p:txBody>
      </p:sp>
    </p:spTree>
    <p:extLst>
      <p:ext uri="{BB962C8B-B14F-4D97-AF65-F5344CB8AC3E}">
        <p14:creationId xmlns:p14="http://schemas.microsoft.com/office/powerpoint/2010/main" val="40536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ED3394D-93B3-4262-BFF9-A7FB742C1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820" y="365125"/>
            <a:ext cx="1247589" cy="13255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8B63EF-B257-4681-B80A-74BEC6DC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ČTÚ 2020 – fixní sítě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75DE9-9269-4133-90AF-5D90B97E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5111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</a:t>
            </a:r>
            <a:r>
              <a:rPr lang="en-GB" b="1" dirty="0" err="1"/>
              <a:t>šeobecné</a:t>
            </a:r>
            <a:r>
              <a:rPr lang="en-GB" b="1" dirty="0"/>
              <a:t> </a:t>
            </a:r>
            <a:r>
              <a:rPr lang="en-GB" b="1" dirty="0" err="1"/>
              <a:t>oprávnění</a:t>
            </a:r>
            <a:r>
              <a:rPr lang="en-GB" b="1" dirty="0"/>
              <a:t> č. VO-S/1/08.2020-9</a:t>
            </a:r>
            <a:r>
              <a:rPr lang="cs-CZ" b="1" dirty="0"/>
              <a:t> - </a:t>
            </a:r>
            <a:r>
              <a:rPr lang="en-GB" b="1" dirty="0" err="1"/>
              <a:t>podmínky</a:t>
            </a:r>
            <a:r>
              <a:rPr lang="en-GB" b="1" dirty="0"/>
              <a:t> k </a:t>
            </a:r>
            <a:r>
              <a:rPr lang="en-GB" b="1" dirty="0" err="1"/>
              <a:t>poskytování</a:t>
            </a:r>
            <a:r>
              <a:rPr lang="en-GB" b="1" dirty="0"/>
              <a:t> </a:t>
            </a:r>
            <a:r>
              <a:rPr lang="en-GB" b="1" dirty="0" err="1"/>
              <a:t>služeb</a:t>
            </a:r>
            <a:r>
              <a:rPr lang="en-GB" b="1" dirty="0"/>
              <a:t> </a:t>
            </a:r>
            <a:r>
              <a:rPr lang="en-GB" b="1" dirty="0" err="1"/>
              <a:t>elektronických</a:t>
            </a:r>
            <a:r>
              <a:rPr lang="en-GB" b="1" dirty="0"/>
              <a:t> </a:t>
            </a:r>
            <a:r>
              <a:rPr lang="en-GB" b="1" dirty="0" err="1"/>
              <a:t>komunikací</a:t>
            </a:r>
            <a:endParaRPr lang="cs-CZ" b="1" dirty="0"/>
          </a:p>
          <a:p>
            <a:r>
              <a:rPr lang="en-GB" dirty="0" err="1"/>
              <a:t>Příloha</a:t>
            </a:r>
            <a:r>
              <a:rPr lang="en-GB" dirty="0"/>
              <a:t> č. 1 k </a:t>
            </a:r>
            <a:r>
              <a:rPr lang="en-GB" dirty="0" err="1"/>
              <a:t>všeobecnému</a:t>
            </a:r>
            <a:r>
              <a:rPr lang="en-GB" dirty="0"/>
              <a:t> </a:t>
            </a:r>
            <a:r>
              <a:rPr lang="en-GB" dirty="0" err="1"/>
              <a:t>oprávnění</a:t>
            </a:r>
            <a:r>
              <a:rPr lang="en-GB" dirty="0"/>
              <a:t> č. VO-S/1/07.2005-9</a:t>
            </a:r>
            <a:r>
              <a:rPr lang="cs-CZ" dirty="0"/>
              <a:t> </a:t>
            </a:r>
            <a:r>
              <a:rPr lang="en-GB" dirty="0" err="1"/>
              <a:t>Specifikace</a:t>
            </a:r>
            <a:r>
              <a:rPr lang="en-GB" dirty="0"/>
              <a:t> </a:t>
            </a:r>
            <a:r>
              <a:rPr lang="en-GB" dirty="0" err="1"/>
              <a:t>služby</a:t>
            </a:r>
            <a:r>
              <a:rPr lang="en-GB" dirty="0"/>
              <a:t> </a:t>
            </a:r>
            <a:r>
              <a:rPr lang="en-GB" b="1" dirty="0" err="1">
                <a:solidFill>
                  <a:srgbClr val="0070C0"/>
                </a:solidFill>
              </a:rPr>
              <a:t>přístupu</a:t>
            </a:r>
            <a:r>
              <a:rPr lang="en-GB" b="1" dirty="0">
                <a:solidFill>
                  <a:srgbClr val="0070C0"/>
                </a:solidFill>
              </a:rPr>
              <a:t> k </a:t>
            </a:r>
            <a:r>
              <a:rPr lang="en-GB" b="1" dirty="0" err="1">
                <a:solidFill>
                  <a:srgbClr val="0070C0"/>
                </a:solidFill>
              </a:rPr>
              <a:t>internetu</a:t>
            </a:r>
            <a:r>
              <a:rPr lang="en-GB" b="1" dirty="0">
                <a:solidFill>
                  <a:srgbClr val="0070C0"/>
                </a:solidFill>
              </a:rPr>
              <a:t> v </a:t>
            </a:r>
            <a:r>
              <a:rPr lang="en-GB" b="1" dirty="0" err="1">
                <a:solidFill>
                  <a:srgbClr val="0070C0"/>
                </a:solidFill>
              </a:rPr>
              <a:t>pevném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místě</a:t>
            </a:r>
            <a:endParaRPr lang="cs-CZ" b="1" dirty="0">
              <a:solidFill>
                <a:srgbClr val="0070C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Maximální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rychlost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≥ 95 % CIR+EIR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(dle testu ITU-T Y.1564)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Inzerovaná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rychlost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≤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Maximální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rychlost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Běžně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dostupná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rychlost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≥ </a:t>
            </a:r>
            <a:r>
              <a:rPr lang="cs-CZ" dirty="0">
                <a:solidFill>
                  <a:srgbClr val="0070C0"/>
                </a:solidFill>
              </a:rPr>
              <a:t>60</a:t>
            </a:r>
            <a:r>
              <a:rPr lang="en-GB" dirty="0">
                <a:solidFill>
                  <a:srgbClr val="0070C0"/>
                </a:solidFill>
              </a:rPr>
              <a:t> % </a:t>
            </a:r>
            <a:r>
              <a:rPr lang="en-GB" dirty="0" err="1">
                <a:solidFill>
                  <a:srgbClr val="0070C0"/>
                </a:solidFill>
              </a:rPr>
              <a:t>Inzerovan</a:t>
            </a:r>
            <a:r>
              <a:rPr lang="cs-CZ" dirty="0">
                <a:solidFill>
                  <a:srgbClr val="0070C0"/>
                </a:solidFill>
              </a:rPr>
              <a:t>é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rychlost</a:t>
            </a:r>
            <a:r>
              <a:rPr lang="cs-CZ" dirty="0">
                <a:solidFill>
                  <a:srgbClr val="0070C0"/>
                </a:solidFill>
              </a:rPr>
              <a:t>i </a:t>
            </a:r>
          </a:p>
          <a:p>
            <a:r>
              <a:rPr lang="cs-CZ" b="1" dirty="0">
                <a:solidFill>
                  <a:srgbClr val="0070C0"/>
                </a:solidFill>
              </a:rPr>
              <a:t>Minimální rychlost </a:t>
            </a:r>
            <a:r>
              <a:rPr lang="en-GB" dirty="0">
                <a:solidFill>
                  <a:srgbClr val="0070C0"/>
                </a:solidFill>
              </a:rPr>
              <a:t>≥ </a:t>
            </a:r>
            <a:r>
              <a:rPr lang="cs-CZ" dirty="0">
                <a:solidFill>
                  <a:srgbClr val="0070C0"/>
                </a:solidFill>
              </a:rPr>
              <a:t>30</a:t>
            </a:r>
            <a:r>
              <a:rPr lang="en-GB" dirty="0">
                <a:solidFill>
                  <a:srgbClr val="0070C0"/>
                </a:solidFill>
              </a:rPr>
              <a:t> % </a:t>
            </a:r>
            <a:r>
              <a:rPr lang="en-GB" dirty="0" err="1">
                <a:solidFill>
                  <a:srgbClr val="0070C0"/>
                </a:solidFill>
              </a:rPr>
              <a:t>Inzerovan</a:t>
            </a:r>
            <a:r>
              <a:rPr lang="cs-CZ" dirty="0">
                <a:solidFill>
                  <a:srgbClr val="0070C0"/>
                </a:solidFill>
              </a:rPr>
              <a:t>é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rychlost</a:t>
            </a:r>
            <a:r>
              <a:rPr lang="cs-CZ" dirty="0">
                <a:solidFill>
                  <a:srgbClr val="0070C0"/>
                </a:solidFill>
              </a:rPr>
              <a:t>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</a:t>
            </a:r>
            <a:r>
              <a:rPr lang="en-GB" b="1" dirty="0"/>
              <a:t>elk</a:t>
            </a:r>
            <a:r>
              <a:rPr lang="cs-CZ" b="1" dirty="0"/>
              <a:t>á</a:t>
            </a:r>
            <a:r>
              <a:rPr lang="en-GB" b="1" dirty="0"/>
              <a:t> </a:t>
            </a:r>
            <a:r>
              <a:rPr lang="en-GB" b="1" dirty="0" err="1"/>
              <a:t>trvající</a:t>
            </a:r>
            <a:r>
              <a:rPr lang="en-GB" b="1" dirty="0"/>
              <a:t> </a:t>
            </a:r>
            <a:r>
              <a:rPr lang="en-GB" b="1" dirty="0" err="1"/>
              <a:t>odchylk</a:t>
            </a:r>
            <a:r>
              <a:rPr lang="cs-CZ" dirty="0"/>
              <a:t>a</a:t>
            </a:r>
            <a:r>
              <a:rPr lang="en-GB" dirty="0"/>
              <a:t> od </a:t>
            </a:r>
            <a:r>
              <a:rPr lang="cs-CZ" dirty="0"/>
              <a:t>BDR - </a:t>
            </a:r>
            <a:r>
              <a:rPr lang="en-GB" dirty="0" err="1"/>
              <a:t>souvislý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dosahované</a:t>
            </a:r>
            <a:r>
              <a:rPr lang="en-GB" dirty="0"/>
              <a:t> </a:t>
            </a:r>
            <a:r>
              <a:rPr lang="en-GB" dirty="0" err="1"/>
              <a:t>rychlosti</a:t>
            </a:r>
            <a:r>
              <a:rPr lang="en-GB" dirty="0"/>
              <a:t> TCP</a:t>
            </a:r>
            <a:r>
              <a:rPr lang="cs-CZ" dirty="0"/>
              <a:t> </a:t>
            </a:r>
            <a:r>
              <a:rPr lang="en-GB" dirty="0"/>
              <a:t>v </a:t>
            </a:r>
            <a:r>
              <a:rPr lang="en-GB" dirty="0" err="1"/>
              <a:t>intervalu</a:t>
            </a:r>
            <a:r>
              <a:rPr lang="en-GB" dirty="0"/>
              <a:t> </a:t>
            </a:r>
            <a:r>
              <a:rPr lang="en-GB" dirty="0" err="1"/>
              <a:t>delším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70 min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V</a:t>
            </a:r>
            <a:r>
              <a:rPr lang="en-GB" b="1" dirty="0"/>
              <a:t>elk</a:t>
            </a:r>
            <a:r>
              <a:rPr lang="cs-CZ" b="1" dirty="0"/>
              <a:t>á</a:t>
            </a:r>
            <a:r>
              <a:rPr lang="en-GB" b="1" dirty="0"/>
              <a:t> </a:t>
            </a:r>
            <a:r>
              <a:rPr lang="en-GB" b="1" dirty="0" err="1"/>
              <a:t>opakující</a:t>
            </a:r>
            <a:r>
              <a:rPr lang="en-GB" b="1" dirty="0"/>
              <a:t> se </a:t>
            </a:r>
            <a:r>
              <a:rPr lang="en-GB" b="1" dirty="0" err="1"/>
              <a:t>odchylk</a:t>
            </a:r>
            <a:r>
              <a:rPr lang="cs-CZ" b="1" dirty="0"/>
              <a:t>a</a:t>
            </a:r>
            <a:r>
              <a:rPr lang="en-GB" b="1" dirty="0"/>
              <a:t> </a:t>
            </a:r>
            <a:r>
              <a:rPr lang="en-GB" dirty="0"/>
              <a:t>od </a:t>
            </a:r>
            <a:r>
              <a:rPr lang="cs-CZ" dirty="0"/>
              <a:t>BDR – 3 a více poklesů</a:t>
            </a:r>
            <a:r>
              <a:rPr lang="en-GB" dirty="0"/>
              <a:t> v </a:t>
            </a:r>
            <a:r>
              <a:rPr lang="en-GB" dirty="0" err="1"/>
              <a:t>intervalu</a:t>
            </a:r>
            <a:r>
              <a:rPr lang="en-GB" dirty="0"/>
              <a:t> </a:t>
            </a:r>
            <a:r>
              <a:rPr lang="cs-CZ" dirty="0"/>
              <a:t>≥</a:t>
            </a:r>
            <a:r>
              <a:rPr lang="en-GB" dirty="0"/>
              <a:t>3,5</a:t>
            </a:r>
            <a:r>
              <a:rPr lang="cs-CZ" dirty="0"/>
              <a:t>  </a:t>
            </a:r>
            <a:r>
              <a:rPr lang="en-GB" dirty="0"/>
              <a:t>min</a:t>
            </a:r>
            <a:r>
              <a:rPr lang="cs-CZ" dirty="0"/>
              <a:t>.</a:t>
            </a:r>
            <a:r>
              <a:rPr lang="en-GB" dirty="0"/>
              <a:t> v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úseku</a:t>
            </a:r>
            <a:r>
              <a:rPr lang="en-GB" dirty="0"/>
              <a:t> 90 min.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Účinnost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od </a:t>
            </a:r>
            <a:r>
              <a:rPr lang="en-GB" b="1" dirty="0">
                <a:solidFill>
                  <a:srgbClr val="FF0000"/>
                </a:solidFill>
              </a:rPr>
              <a:t>1. </a:t>
            </a:r>
            <a:r>
              <a:rPr lang="en-GB" b="1" dirty="0" err="1">
                <a:solidFill>
                  <a:srgbClr val="FF0000"/>
                </a:solidFill>
              </a:rPr>
              <a:t>ledn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GB" b="1" dirty="0">
                <a:solidFill>
                  <a:srgbClr val="FF0000"/>
                </a:solidFill>
              </a:rPr>
              <a:t> 2021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1B9F1B-C7E4-4CF2-A876-07B9B865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28A7-94CB-4464-9972-0A13F866DFD5}" type="slidenum">
              <a:rPr kumimoji="0" lang="sk-SK" alt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alt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3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88E652B-E091-4D41-9CBC-261788875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650" y="365126"/>
            <a:ext cx="1247589" cy="13255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8B63EF-B257-4681-B80A-74BEC6DC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ČTÚ 2020 – mobilní sítě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75DE9-9269-4133-90AF-5D90B97E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59345"/>
            <a:ext cx="8182841" cy="4717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en-GB" dirty="0" err="1"/>
              <a:t>šeobecné</a:t>
            </a:r>
            <a:r>
              <a:rPr lang="en-GB" dirty="0"/>
              <a:t> </a:t>
            </a:r>
            <a:r>
              <a:rPr lang="en-GB" dirty="0" err="1"/>
              <a:t>oprávnění</a:t>
            </a:r>
            <a:r>
              <a:rPr lang="en-GB" dirty="0"/>
              <a:t> č. VO-S/1/08.2020-9</a:t>
            </a:r>
            <a:r>
              <a:rPr lang="cs-CZ" dirty="0"/>
              <a:t> - </a:t>
            </a:r>
            <a:r>
              <a:rPr lang="en-GB" dirty="0" err="1"/>
              <a:t>podmínky</a:t>
            </a:r>
            <a:r>
              <a:rPr lang="en-GB" dirty="0"/>
              <a:t> k </a:t>
            </a:r>
            <a:r>
              <a:rPr lang="en-GB" dirty="0" err="1"/>
              <a:t>poskytování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 </a:t>
            </a:r>
            <a:r>
              <a:rPr lang="en-GB" dirty="0" err="1"/>
              <a:t>elektronických</a:t>
            </a:r>
            <a:r>
              <a:rPr lang="en-GB" dirty="0"/>
              <a:t> </a:t>
            </a:r>
            <a:r>
              <a:rPr lang="en-GB" dirty="0" err="1"/>
              <a:t>komunikací</a:t>
            </a:r>
            <a:endParaRPr lang="cs-CZ" dirty="0"/>
          </a:p>
          <a:p>
            <a:r>
              <a:rPr lang="en-GB" dirty="0" err="1"/>
              <a:t>Příloha</a:t>
            </a:r>
            <a:r>
              <a:rPr lang="en-GB" dirty="0"/>
              <a:t> č. 2</a:t>
            </a:r>
            <a:r>
              <a:rPr lang="cs-CZ" dirty="0"/>
              <a:t> - </a:t>
            </a:r>
            <a:r>
              <a:rPr lang="en-GB" dirty="0" err="1"/>
              <a:t>Specifikace</a:t>
            </a:r>
            <a:r>
              <a:rPr lang="en-GB" dirty="0"/>
              <a:t> </a:t>
            </a:r>
            <a:r>
              <a:rPr lang="en-GB" b="1" dirty="0" err="1">
                <a:solidFill>
                  <a:srgbClr val="0070C0"/>
                </a:solidFill>
              </a:rPr>
              <a:t>mobilní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služby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přístupu</a:t>
            </a:r>
            <a:r>
              <a:rPr lang="en-GB" b="1" dirty="0">
                <a:solidFill>
                  <a:srgbClr val="0070C0"/>
                </a:solidFill>
              </a:rPr>
              <a:t> k </a:t>
            </a:r>
            <a:r>
              <a:rPr lang="en-GB" b="1" dirty="0" err="1">
                <a:solidFill>
                  <a:srgbClr val="0070C0"/>
                </a:solidFill>
              </a:rPr>
              <a:t>internetu</a:t>
            </a:r>
            <a:endParaRPr lang="cs-CZ" b="1" dirty="0">
              <a:solidFill>
                <a:srgbClr val="0070C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Inzerovan</a:t>
            </a:r>
            <a:r>
              <a:rPr lang="cs-CZ" b="1" dirty="0">
                <a:solidFill>
                  <a:srgbClr val="0070C0"/>
                </a:solidFill>
              </a:rPr>
              <a:t>á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rychlost </a:t>
            </a:r>
            <a:r>
              <a:rPr lang="en-GB" dirty="0">
                <a:solidFill>
                  <a:srgbClr val="0070C0"/>
                </a:solidFill>
              </a:rPr>
              <a:t>≤ </a:t>
            </a:r>
            <a:r>
              <a:rPr lang="cs-CZ" dirty="0">
                <a:solidFill>
                  <a:srgbClr val="0070C0"/>
                </a:solidFill>
              </a:rPr>
              <a:t>Odhadovaná maximální rychlost </a:t>
            </a:r>
            <a:r>
              <a:rPr lang="cs-CZ" dirty="0"/>
              <a:t>(reálné podmínky, při dostatečné úrovni signálu vně budov)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</a:t>
            </a:r>
            <a:r>
              <a:rPr lang="en-GB" b="1" dirty="0"/>
              <a:t>elk</a:t>
            </a:r>
            <a:r>
              <a:rPr lang="cs-CZ" b="1" dirty="0"/>
              <a:t>á</a:t>
            </a:r>
            <a:r>
              <a:rPr lang="en-GB" b="1" dirty="0"/>
              <a:t> </a:t>
            </a:r>
            <a:r>
              <a:rPr lang="en-GB" b="1" dirty="0" err="1"/>
              <a:t>trvající</a:t>
            </a:r>
            <a:r>
              <a:rPr lang="en-GB" b="1" dirty="0"/>
              <a:t> </a:t>
            </a:r>
            <a:r>
              <a:rPr lang="en-GB" b="1" dirty="0" err="1"/>
              <a:t>odchylk</a:t>
            </a:r>
            <a:r>
              <a:rPr lang="cs-CZ" dirty="0"/>
              <a:t>a</a:t>
            </a:r>
            <a:r>
              <a:rPr lang="en-GB" dirty="0"/>
              <a:t> od </a:t>
            </a:r>
            <a:r>
              <a:rPr lang="cs-CZ" dirty="0"/>
              <a:t>Inzerované rychlosti - </a:t>
            </a:r>
            <a:r>
              <a:rPr lang="en-GB" dirty="0" err="1"/>
              <a:t>souvislý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cs-CZ" dirty="0"/>
              <a:t> o více než 25%</a:t>
            </a:r>
            <a:r>
              <a:rPr lang="en-GB" dirty="0"/>
              <a:t> v </a:t>
            </a:r>
            <a:r>
              <a:rPr lang="en-GB" dirty="0" err="1"/>
              <a:t>intervalu</a:t>
            </a:r>
            <a:r>
              <a:rPr lang="en-GB" dirty="0"/>
              <a:t> </a:t>
            </a:r>
            <a:r>
              <a:rPr lang="en-GB" dirty="0" err="1"/>
              <a:t>delším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cs-CZ" dirty="0"/>
              <a:t>4</a:t>
            </a:r>
            <a:r>
              <a:rPr lang="en-GB" dirty="0"/>
              <a:t>0 min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V</a:t>
            </a:r>
            <a:r>
              <a:rPr lang="en-GB" b="1" dirty="0"/>
              <a:t>elk</a:t>
            </a:r>
            <a:r>
              <a:rPr lang="cs-CZ" b="1" dirty="0"/>
              <a:t>á</a:t>
            </a:r>
            <a:r>
              <a:rPr lang="en-GB" b="1" dirty="0"/>
              <a:t> </a:t>
            </a:r>
            <a:r>
              <a:rPr lang="en-GB" b="1" dirty="0" err="1"/>
              <a:t>opakující</a:t>
            </a:r>
            <a:r>
              <a:rPr lang="en-GB" b="1" dirty="0"/>
              <a:t> se </a:t>
            </a:r>
            <a:r>
              <a:rPr lang="en-GB" b="1" dirty="0" err="1"/>
              <a:t>odchylk</a:t>
            </a:r>
            <a:r>
              <a:rPr lang="cs-CZ" b="1" dirty="0"/>
              <a:t>a</a:t>
            </a:r>
            <a:r>
              <a:rPr lang="en-GB" b="1" dirty="0"/>
              <a:t> </a:t>
            </a:r>
            <a:r>
              <a:rPr lang="en-GB" dirty="0"/>
              <a:t>od </a:t>
            </a:r>
            <a:r>
              <a:rPr lang="cs-CZ" dirty="0"/>
              <a:t>Inzerované rychlosti – min. 5 poklesů o více než 25%</a:t>
            </a:r>
            <a:r>
              <a:rPr lang="en-GB" dirty="0"/>
              <a:t> </a:t>
            </a:r>
            <a:r>
              <a:rPr lang="cs-CZ" dirty="0"/>
              <a:t>trvající ≥2  </a:t>
            </a:r>
            <a:r>
              <a:rPr lang="en-GB" dirty="0"/>
              <a:t>min</a:t>
            </a:r>
            <a:r>
              <a:rPr lang="cs-CZ" dirty="0"/>
              <a:t>.</a:t>
            </a:r>
            <a:r>
              <a:rPr lang="en-GB" dirty="0"/>
              <a:t> v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úseku</a:t>
            </a:r>
            <a:r>
              <a:rPr lang="en-GB" dirty="0"/>
              <a:t> </a:t>
            </a:r>
            <a:r>
              <a:rPr lang="cs-CZ" dirty="0"/>
              <a:t>6</a:t>
            </a:r>
            <a:r>
              <a:rPr lang="en-GB" dirty="0"/>
              <a:t>0 min.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Účinnost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od </a:t>
            </a:r>
            <a:r>
              <a:rPr lang="en-GB" b="1" dirty="0">
                <a:solidFill>
                  <a:srgbClr val="FF0000"/>
                </a:solidFill>
              </a:rPr>
              <a:t>1. </a:t>
            </a:r>
            <a:r>
              <a:rPr lang="en-GB" b="1" dirty="0" err="1">
                <a:solidFill>
                  <a:srgbClr val="FF0000"/>
                </a:solidFill>
              </a:rPr>
              <a:t>ledn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GB" b="1" dirty="0">
                <a:solidFill>
                  <a:srgbClr val="FF0000"/>
                </a:solidFill>
              </a:rPr>
              <a:t> 2021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1B9F1B-C7E4-4CF2-A876-07B9B865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28A7-94CB-4464-9972-0A13F866DFD5}" type="slidenum">
              <a:rPr kumimoji="0" lang="sk-SK" alt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alt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5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02055-37F6-4B7F-AB26-8019E0B081BF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+mn-lt"/>
              </a:rPr>
              <a:t>Hodnocení </a:t>
            </a:r>
            <a:r>
              <a:rPr lang="cs-CZ" b="1" dirty="0" err="1">
                <a:solidFill>
                  <a:schemeClr val="bg1"/>
                </a:solidFill>
                <a:latin typeface="+mn-lt"/>
              </a:rPr>
              <a:t>QoS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 vs. </a:t>
            </a:r>
            <a:r>
              <a:rPr lang="cs-CZ" b="1" dirty="0" err="1">
                <a:solidFill>
                  <a:schemeClr val="bg1"/>
                </a:solidFill>
                <a:latin typeface="+mn-lt"/>
              </a:rPr>
              <a:t>QoE</a:t>
            </a:r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2484950"/>
          </a:xfrm>
        </p:spPr>
        <p:txBody>
          <a:bodyPr>
            <a:normAutofit/>
          </a:bodyPr>
          <a:lstStyle/>
          <a:p>
            <a:pPr marL="539750" indent="-457200">
              <a:buFont typeface="+mj-lt"/>
              <a:buAutoNum type="arabicPeriod"/>
            </a:pPr>
            <a:r>
              <a:rPr lang="cs-CZ" sz="1800" dirty="0"/>
              <a:t>Parametry fyzického či logického spoje (např. RF parametry…) – L1/L2</a:t>
            </a:r>
          </a:p>
          <a:p>
            <a:pPr marL="539750" indent="-457200">
              <a:buFont typeface="+mj-lt"/>
              <a:buAutoNum type="arabicPeriod"/>
            </a:pPr>
            <a:r>
              <a:rPr lang="cs-CZ" sz="1800" dirty="0"/>
              <a:t>Kvalitativní parametry (</a:t>
            </a:r>
            <a:r>
              <a:rPr lang="cs-CZ" sz="1800" b="1" dirty="0" err="1"/>
              <a:t>QoS</a:t>
            </a:r>
            <a:r>
              <a:rPr lang="cs-CZ" sz="1800" dirty="0"/>
              <a:t> – Kvalita služby) – L2/L3</a:t>
            </a:r>
          </a:p>
          <a:p>
            <a:pPr marL="882650" lvl="1" indent="-457200"/>
            <a:r>
              <a:rPr lang="cs-CZ" sz="1600" dirty="0"/>
              <a:t>Část sítě (kaskáda úseků)</a:t>
            </a:r>
          </a:p>
          <a:p>
            <a:pPr marL="882650" lvl="1" indent="-457200"/>
            <a:r>
              <a:rPr lang="cs-CZ" sz="1600" dirty="0"/>
              <a:t>Komunikace konec-konec </a:t>
            </a:r>
          </a:p>
          <a:p>
            <a:pPr marL="539750" indent="-457200">
              <a:buFont typeface="+mj-lt"/>
              <a:buAutoNum type="arabicPeriod"/>
            </a:pPr>
            <a:r>
              <a:rPr lang="cs-CZ" sz="1800" dirty="0"/>
              <a:t>Uživatelský pohled (</a:t>
            </a:r>
            <a:r>
              <a:rPr lang="cs-CZ" sz="1800" b="1" dirty="0" err="1"/>
              <a:t>QoE</a:t>
            </a:r>
            <a:r>
              <a:rPr lang="cs-CZ" sz="1800" dirty="0"/>
              <a:t> - Kvalita požitku) konec-konec</a:t>
            </a:r>
            <a:r>
              <a:rPr lang="cs-CZ" sz="1600" dirty="0"/>
              <a:t>– L4/L5</a:t>
            </a:r>
            <a:endParaRPr lang="cs-CZ" dirty="0"/>
          </a:p>
          <a:p>
            <a:pPr marL="814388" lvl="1" indent="-457200"/>
            <a:r>
              <a:rPr lang="cs-CZ" sz="1600" dirty="0" err="1"/>
              <a:t>VoIP</a:t>
            </a:r>
            <a:r>
              <a:rPr lang="cs-CZ" sz="1600" dirty="0"/>
              <a:t> – MOS parametr, E-model (R-faktor, ITU-T G.107…), G.1020</a:t>
            </a:r>
          </a:p>
          <a:p>
            <a:pPr marL="814388" lvl="1" indent="-457200"/>
            <a:r>
              <a:rPr lang="cs-CZ" sz="1600" dirty="0"/>
              <a:t>IPTV – MOS a další metriky (ITU-T G.108x)</a:t>
            </a:r>
          </a:p>
          <a:p>
            <a:pPr marL="814388" lvl="1" indent="-457200"/>
            <a:r>
              <a:rPr lang="cs-CZ" sz="1600" dirty="0"/>
              <a:t>WEB – subjektivní hodnocení (ITU-T G.1030…), gaming…</a:t>
            </a:r>
          </a:p>
          <a:p>
            <a:pPr marL="814388" lvl="1" indent="-457200"/>
            <a:endParaRPr lang="cs-CZ" sz="1800" dirty="0"/>
          </a:p>
          <a:p>
            <a:endParaRPr lang="cs-CZ" sz="1800" dirty="0"/>
          </a:p>
          <a:p>
            <a:pPr marL="82550" indent="0">
              <a:buNone/>
            </a:pPr>
            <a:endParaRPr lang="cs-CZ" sz="18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747118" y="3753710"/>
          <a:ext cx="6061741" cy="303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15858" imgH="3265703" progId="Visio.Drawing.11">
                  <p:embed/>
                </p:oleObj>
              </mc:Choice>
              <mc:Fallback>
                <p:oleObj name="Visio" r:id="rId3" imgW="6515858" imgH="3265703" progId="Visio.Drawing.11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18" y="3753710"/>
                        <a:ext cx="6061741" cy="3038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: doprava 5">
            <a:extLst>
              <a:ext uri="{FF2B5EF4-FFF2-40B4-BE49-F238E27FC236}">
                <a16:creationId xmlns:a16="http://schemas.microsoft.com/office/drawing/2014/main" id="{D359CCA0-A66E-4A6C-87CA-467997188375}"/>
              </a:ext>
            </a:extLst>
          </p:cNvPr>
          <p:cNvSpPr/>
          <p:nvPr/>
        </p:nvSpPr>
        <p:spPr>
          <a:xfrm rot="5400000">
            <a:off x="7017401" y="2674469"/>
            <a:ext cx="3096345" cy="71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Vliv na vyšší vrstvy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710134-9D7F-42C1-8060-6DF2E9FB7254}"/>
              </a:ext>
            </a:extLst>
          </p:cNvPr>
          <p:cNvSpPr txBox="1"/>
          <p:nvPr/>
        </p:nvSpPr>
        <p:spPr>
          <a:xfrm>
            <a:off x="7745174" y="4652778"/>
            <a:ext cx="154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rgbClr val="0070C0"/>
                </a:solidFill>
              </a:rPr>
              <a:t>Odhad parametrů MOS</a:t>
            </a:r>
          </a:p>
          <a:p>
            <a:pPr algn="ctr"/>
            <a:r>
              <a:rPr lang="cs-CZ" dirty="0"/>
              <a:t>Uživatelský dojem ze služby</a:t>
            </a:r>
            <a:endParaRPr lang="cs-CZ" sz="1800" dirty="0"/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6C3F2DEB-A2C6-CDFB-782B-134197899965}"/>
              </a:ext>
            </a:extLst>
          </p:cNvPr>
          <p:cNvSpPr/>
          <p:nvPr/>
        </p:nvSpPr>
        <p:spPr>
          <a:xfrm>
            <a:off x="3238850" y="4185759"/>
            <a:ext cx="577516" cy="5065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římá spojnice se šipkou 36"/>
          <p:cNvCxnSpPr/>
          <p:nvPr/>
        </p:nvCxnSpPr>
        <p:spPr>
          <a:xfrm>
            <a:off x="574196" y="5161759"/>
            <a:ext cx="5769438" cy="1364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4572000" y="4560391"/>
            <a:ext cx="411764" cy="96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661928" y="3999861"/>
            <a:ext cx="369117" cy="16632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982046" y="4287771"/>
            <a:ext cx="294256" cy="1326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Rozbor přenosové rychlosti při TCP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3833" y="1268760"/>
            <a:ext cx="7932352" cy="8001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Znázornění typického průběhu testu a možných nesplnění smluvního plnění – </a:t>
            </a:r>
            <a:r>
              <a:rPr lang="cs-CZ" b="1" dirty="0">
                <a:solidFill>
                  <a:srgbClr val="0070C0"/>
                </a:solidFill>
              </a:rPr>
              <a:t>po 1.1.2021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7A5DF-1266-40EA-9282-1E66B9DE06C0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74196" y="5831047"/>
            <a:ext cx="5769438" cy="13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726596" y="2828540"/>
            <a:ext cx="0" cy="31549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74196" y="3786157"/>
            <a:ext cx="5769438" cy="136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343634" y="560021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0927" y="2120654"/>
            <a:ext cx="1955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Přenosová rychlost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Mbit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64" y="3586102"/>
            <a:ext cx="574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26498" y="5075873"/>
            <a:ext cx="2336585" cy="76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935164" y="3786157"/>
            <a:ext cx="750271" cy="1389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983764" y="3786157"/>
            <a:ext cx="529932" cy="181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075509" y="6007628"/>
            <a:ext cx="306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Doba přenosu dat (doba testu)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966925" y="5984100"/>
            <a:ext cx="361973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4263083" y="5525067"/>
            <a:ext cx="1250613" cy="305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98264" y="4975352"/>
            <a:ext cx="45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362090" y="3577172"/>
            <a:ext cx="2763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Max.=Inzerovaná rychlost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Původní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BDR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Průměrná rychlost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Nová BDR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Min. rychlost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574121" y="4637281"/>
            <a:ext cx="5769438" cy="1364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034398" y="3095171"/>
            <a:ext cx="503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Splnění max. rychlosti      Nesplnění min. rychlosti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1893956" y="3495281"/>
            <a:ext cx="79147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cxnSpLocks/>
          </p:cNvCxnSpPr>
          <p:nvPr/>
        </p:nvCxnSpPr>
        <p:spPr>
          <a:xfrm>
            <a:off x="4267196" y="3530686"/>
            <a:ext cx="29682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1E31608B-E503-493D-A7FE-440E8DDDA534}"/>
              </a:ext>
            </a:extLst>
          </p:cNvPr>
          <p:cNvCxnSpPr/>
          <p:nvPr/>
        </p:nvCxnSpPr>
        <p:spPr>
          <a:xfrm>
            <a:off x="594505" y="4132085"/>
            <a:ext cx="5769438" cy="1364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DF98DF79-2299-49CA-8540-2106115CF75D}"/>
              </a:ext>
            </a:extLst>
          </p:cNvPr>
          <p:cNvCxnSpPr>
            <a:cxnSpLocks/>
          </p:cNvCxnSpPr>
          <p:nvPr/>
        </p:nvCxnSpPr>
        <p:spPr>
          <a:xfrm flipV="1">
            <a:off x="1916633" y="4459151"/>
            <a:ext cx="4445458" cy="204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B19688D-E43A-4110-AD15-B4E4597D52FE}"/>
              </a:ext>
            </a:extLst>
          </p:cNvPr>
          <p:cNvCxnSpPr/>
          <p:nvPr/>
        </p:nvCxnSpPr>
        <p:spPr>
          <a:xfrm flipV="1">
            <a:off x="4271749" y="3495281"/>
            <a:ext cx="0" cy="24837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129296BA-B7FD-4BED-B76D-E03B36428A27}"/>
              </a:ext>
            </a:extLst>
          </p:cNvPr>
          <p:cNvCxnSpPr/>
          <p:nvPr/>
        </p:nvCxnSpPr>
        <p:spPr>
          <a:xfrm flipV="1">
            <a:off x="4562694" y="3489443"/>
            <a:ext cx="0" cy="24837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B0248701-4357-4146-80B3-8985E2FFA73F}"/>
              </a:ext>
            </a:extLst>
          </p:cNvPr>
          <p:cNvCxnSpPr>
            <a:cxnSpLocks/>
          </p:cNvCxnSpPr>
          <p:nvPr/>
        </p:nvCxnSpPr>
        <p:spPr>
          <a:xfrm>
            <a:off x="3034800" y="5094695"/>
            <a:ext cx="88517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B0FC0F1F-FAB6-444F-A67D-89059AC52647}"/>
              </a:ext>
            </a:extLst>
          </p:cNvPr>
          <p:cNvSpPr txBox="1"/>
          <p:nvPr/>
        </p:nvSpPr>
        <p:spPr>
          <a:xfrm>
            <a:off x="713833" y="5146428"/>
            <a:ext cx="3563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Velká trvající odchylka (70 min.)</a:t>
            </a:r>
          </a:p>
        </p:txBody>
      </p:sp>
    </p:spTree>
    <p:extLst>
      <p:ext uri="{BB962C8B-B14F-4D97-AF65-F5344CB8AC3E}">
        <p14:creationId xmlns:p14="http://schemas.microsoft.com/office/powerpoint/2010/main" val="129952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5201E-F685-438B-9F5D-BFB06299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to bude mít dopady na operátory?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3142973-3436-414B-84B0-8C36716D6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309184"/>
          <a:ext cx="7886700" cy="371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B6163F-B155-40C2-8C5B-E3243419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28A7-94CB-4464-9972-0A13F866DFD5}" type="slidenum">
              <a:rPr kumimoji="0" lang="sk-SK" alt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alt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82B5D2-1F5D-47D4-AC3B-7C7D4AAA135A}"/>
              </a:ext>
            </a:extLst>
          </p:cNvPr>
          <p:cNvSpPr txBox="1"/>
          <p:nvPr/>
        </p:nvSpPr>
        <p:spPr>
          <a:xfrm>
            <a:off x="628650" y="1310029"/>
            <a:ext cx="8045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Možné přístupy k řešení dopadu VO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Pravdivé informování zákazníků vs. konkurenční boj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/>
              </a:rPr>
              <a:t>BDR nelze jednoduše nastavit na síťovém prvku a garantovat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96DC350-60B6-4ADC-B0C7-80FAE013F42E}"/>
              </a:ext>
            </a:extLst>
          </p:cNvPr>
          <p:cNvSpPr txBox="1"/>
          <p:nvPr/>
        </p:nvSpPr>
        <p:spPr>
          <a:xfrm>
            <a:off x="326669" y="5957362"/>
            <a:ext cx="870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Nutné dostatečné dimenzování sítí, ověřování – testování, měření…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2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4">
            <a:extLst>
              <a:ext uri="{FF2B5EF4-FFF2-40B4-BE49-F238E27FC236}">
                <a16:creationId xmlns:a16="http://schemas.microsoft.com/office/drawing/2014/main" id="{D4759BA7-0D6B-4BFC-983B-62AFD94EB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1099"/>
              </p:ext>
            </p:extLst>
          </p:nvPr>
        </p:nvGraphicFramePr>
        <p:xfrm>
          <a:off x="7656135" y="2523541"/>
          <a:ext cx="1354560" cy="85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36560" imgH="469800" progId="Equation.3">
                  <p:embed/>
                </p:oleObj>
              </mc:Choice>
              <mc:Fallback>
                <p:oleObj name="Rovnice" r:id="rId2" imgW="736560" imgH="469800" progId="Equation.3">
                  <p:embed/>
                  <p:pic>
                    <p:nvPicPr>
                      <p:cNvPr id="258072" name="Object 24">
                        <a:extLst>
                          <a:ext uri="{FF2B5EF4-FFF2-40B4-BE49-F238E27FC236}">
                            <a16:creationId xmlns:a16="http://schemas.microsoft.com/office/drawing/2014/main" id="{6A493921-C4D0-4434-80A4-6CAF59A99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135" y="2523541"/>
                        <a:ext cx="1354560" cy="85457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2229B-A4D6-4267-AD91-AA57E108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Základní pojmy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Agregace = sdružování toků </a:t>
            </a:r>
            <a:r>
              <a:rPr lang="cs-CZ" sz="2400" dirty="0"/>
              <a:t>(statistické </a:t>
            </a:r>
            <a:r>
              <a:rPr lang="cs-CZ" sz="2400" dirty="0" err="1"/>
              <a:t>multiplexování</a:t>
            </a:r>
            <a:r>
              <a:rPr lang="cs-CZ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Součástí hierarchického sdružování v paketových sítích je </a:t>
            </a:r>
            <a:r>
              <a:rPr lang="cs-CZ" sz="2400" b="1" dirty="0"/>
              <a:t>koncentrace provozu</a:t>
            </a:r>
            <a:r>
              <a:rPr lang="cs-CZ" sz="2400" dirty="0"/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koncentrační poměr, agregační poměr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technicky realizovatelné provedení vyšších úrovní sítě 	(reálně existující rozhraní a kapacity)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nákladově efektivní budování sítí – </a:t>
            </a:r>
            <a:r>
              <a:rPr lang="cs-CZ" sz="2000" b="1" dirty="0"/>
              <a:t>dimenzování sítí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Agregace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tzv. přirozená (někdy se uvádí poměr 1:4 v dané úrovni sítě)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řízená – definovaný uzel (dedikované „úzké hrdlo sítě“) provádí omezování toků (FUP), např. 1:20, 1:50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Příklad 5000 přípojek 100 Mbit/s …500 </a:t>
            </a:r>
            <a:r>
              <a:rPr lang="cs-CZ" sz="2000" dirty="0" err="1"/>
              <a:t>Gbit</a:t>
            </a:r>
            <a:r>
              <a:rPr lang="cs-CZ" sz="2000" dirty="0"/>
              <a:t>/s …</a:t>
            </a:r>
            <a:r>
              <a:rPr lang="cs-CZ" sz="2000" dirty="0" err="1"/>
              <a:t>backhaul</a:t>
            </a:r>
            <a:r>
              <a:rPr lang="cs-CZ" sz="2000" dirty="0"/>
              <a:t> 10 </a:t>
            </a:r>
            <a:r>
              <a:rPr lang="cs-CZ" sz="2000" dirty="0" err="1"/>
              <a:t>Gbit</a:t>
            </a:r>
            <a:r>
              <a:rPr lang="cs-CZ" sz="2000" dirty="0"/>
              <a:t>/s</a:t>
            </a:r>
            <a:endParaRPr lang="en-GB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6BFB5-6A0A-436C-A7A1-05C50241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agregace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C94B49-AEA5-40C4-B9A0-F43B376A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8</a:t>
            </a:fld>
            <a:endParaRPr lang="cs-CZ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7A2F5D2-8D45-468D-9F31-A8B05364A551}"/>
              </a:ext>
            </a:extLst>
          </p:cNvPr>
          <p:cNvGrpSpPr/>
          <p:nvPr/>
        </p:nvGrpSpPr>
        <p:grpSpPr>
          <a:xfrm>
            <a:off x="6228763" y="2684430"/>
            <a:ext cx="1354560" cy="416169"/>
            <a:chOff x="6402758" y="3106615"/>
            <a:chExt cx="1053119" cy="322385"/>
          </a:xfrm>
        </p:grpSpPr>
        <p:sp>
          <p:nvSpPr>
            <p:cNvPr id="6" name="Vývojový diagram: magnetický disk 5">
              <a:extLst>
                <a:ext uri="{FF2B5EF4-FFF2-40B4-BE49-F238E27FC236}">
                  <a16:creationId xmlns:a16="http://schemas.microsoft.com/office/drawing/2014/main" id="{9BE48411-6D5C-4EE2-995E-96F0E096B5EE}"/>
                </a:ext>
              </a:extLst>
            </p:cNvPr>
            <p:cNvSpPr/>
            <p:nvPr/>
          </p:nvSpPr>
          <p:spPr>
            <a:xfrm>
              <a:off x="6804248" y="3106615"/>
              <a:ext cx="379856" cy="322385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Šipka: doprava 6">
              <a:extLst>
                <a:ext uri="{FF2B5EF4-FFF2-40B4-BE49-F238E27FC236}">
                  <a16:creationId xmlns:a16="http://schemas.microsoft.com/office/drawing/2014/main" id="{616F1AF7-B17F-4757-9B97-12BEFA6F58E5}"/>
                </a:ext>
              </a:extLst>
            </p:cNvPr>
            <p:cNvSpPr/>
            <p:nvPr/>
          </p:nvSpPr>
          <p:spPr>
            <a:xfrm>
              <a:off x="7267616" y="3106615"/>
              <a:ext cx="188261" cy="32238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D16B0A97-F299-4593-BC0F-9DA435CBC234}"/>
                </a:ext>
              </a:extLst>
            </p:cNvPr>
            <p:cNvCxnSpPr>
              <a:cxnSpLocks/>
            </p:cNvCxnSpPr>
            <p:nvPr/>
          </p:nvCxnSpPr>
          <p:spPr>
            <a:xfrm>
              <a:off x="6402758" y="3106615"/>
              <a:ext cx="27939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80ADCB1B-94BA-4DB5-8B36-713EE466C997}"/>
                </a:ext>
              </a:extLst>
            </p:cNvPr>
            <p:cNvCxnSpPr>
              <a:cxnSpLocks/>
            </p:cNvCxnSpPr>
            <p:nvPr/>
          </p:nvCxnSpPr>
          <p:spPr>
            <a:xfrm>
              <a:off x="6402758" y="3247292"/>
              <a:ext cx="27939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38BE4A7D-FDE3-401A-BEEC-FBC668FDE4AB}"/>
                </a:ext>
              </a:extLst>
            </p:cNvPr>
            <p:cNvCxnSpPr>
              <a:cxnSpLocks/>
            </p:cNvCxnSpPr>
            <p:nvPr/>
          </p:nvCxnSpPr>
          <p:spPr>
            <a:xfrm>
              <a:off x="6402758" y="3387969"/>
              <a:ext cx="27939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1322F2-9A7D-0F8E-9D2B-B974CCB3A09D}"/>
              </a:ext>
            </a:extLst>
          </p:cNvPr>
          <p:cNvSpPr txBox="1"/>
          <p:nvPr/>
        </p:nvSpPr>
        <p:spPr>
          <a:xfrm>
            <a:off x="5888837" y="2431498"/>
            <a:ext cx="63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30811D-419A-830F-C776-CD7C5D6FDE08}"/>
              </a:ext>
            </a:extLst>
          </p:cNvPr>
          <p:cNvSpPr txBox="1"/>
          <p:nvPr/>
        </p:nvSpPr>
        <p:spPr>
          <a:xfrm>
            <a:off x="5463788" y="2612721"/>
            <a:ext cx="63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vá složená závorka 9">
            <a:extLst>
              <a:ext uri="{FF2B5EF4-FFF2-40B4-BE49-F238E27FC236}">
                <a16:creationId xmlns:a16="http://schemas.microsoft.com/office/drawing/2014/main" id="{1BA571A8-68D9-91AF-26F2-7161BEF87902}"/>
              </a:ext>
            </a:extLst>
          </p:cNvPr>
          <p:cNvSpPr/>
          <p:nvPr/>
        </p:nvSpPr>
        <p:spPr>
          <a:xfrm>
            <a:off x="5726019" y="2523541"/>
            <a:ext cx="359369" cy="6161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7E4CB-30B6-413F-8984-9459EEAB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obsluhových systémů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9EFCD-E2EA-43E8-B750-D63C134F7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5" y="1359569"/>
            <a:ext cx="8012013" cy="513330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sz="2400" b="1" dirty="0" err="1"/>
              <a:t>Agner</a:t>
            </a:r>
            <a:r>
              <a:rPr lang="cs-CZ" sz="2400" b="1" dirty="0"/>
              <a:t> </a:t>
            </a:r>
            <a:r>
              <a:rPr lang="cs-CZ" sz="2400" b="1" dirty="0" err="1"/>
              <a:t>Krarup</a:t>
            </a:r>
            <a:r>
              <a:rPr lang="cs-CZ" sz="2400" b="1" dirty="0"/>
              <a:t> </a:t>
            </a:r>
            <a:r>
              <a:rPr lang="cs-CZ" sz="2400" b="1" dirty="0" err="1"/>
              <a:t>Erlang</a:t>
            </a:r>
            <a:r>
              <a:rPr lang="cs-CZ" sz="2400" b="1" dirty="0"/>
              <a:t> (</a:t>
            </a:r>
            <a:r>
              <a:rPr lang="cs-CZ" sz="2400" dirty="0"/>
              <a:t>1878–1929) dánský inženýr - teorie provozního zatížení pro klasické telefonní systémy (dimenzování ústředen)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2400" b="1" dirty="0"/>
              <a:t>Erlang</a:t>
            </a:r>
            <a:r>
              <a:rPr lang="en-GB" sz="2400" dirty="0"/>
              <a:t> </a:t>
            </a:r>
            <a:r>
              <a:rPr lang="cs-CZ" sz="2400" dirty="0"/>
              <a:t>-</a:t>
            </a:r>
            <a:r>
              <a:rPr lang="en-GB" sz="2400" dirty="0"/>
              <a:t> </a:t>
            </a:r>
            <a:r>
              <a:rPr lang="en-GB" sz="2400" dirty="0" err="1"/>
              <a:t>bezrozměrná</a:t>
            </a:r>
            <a:r>
              <a:rPr lang="cs-CZ" sz="2400" dirty="0"/>
              <a:t> jednotka</a:t>
            </a:r>
            <a:r>
              <a:rPr lang="en-GB" sz="2400" dirty="0"/>
              <a:t> </a:t>
            </a:r>
            <a:r>
              <a:rPr lang="en-GB" sz="2400" dirty="0" err="1"/>
              <a:t>provozního</a:t>
            </a:r>
            <a:r>
              <a:rPr lang="en-GB" sz="2400" dirty="0"/>
              <a:t> </a:t>
            </a:r>
            <a:r>
              <a:rPr lang="en-GB" sz="2400" dirty="0" err="1"/>
              <a:t>zatížení</a:t>
            </a:r>
            <a:r>
              <a:rPr lang="en-GB" sz="2400" dirty="0"/>
              <a:t>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2400" dirty="0"/>
              <a:t>1 </a:t>
            </a:r>
            <a:r>
              <a:rPr lang="cs-CZ" sz="2400" dirty="0" err="1"/>
              <a:t>Erl</a:t>
            </a:r>
            <a:r>
              <a:rPr lang="cs-CZ" sz="2400" dirty="0"/>
              <a:t> = </a:t>
            </a:r>
            <a:r>
              <a:rPr lang="en-GB" sz="2400" dirty="0" err="1"/>
              <a:t>nepřetržit</a:t>
            </a:r>
            <a:r>
              <a:rPr lang="cs-CZ" sz="2400" dirty="0"/>
              <a:t>ě </a:t>
            </a:r>
            <a:r>
              <a:rPr lang="en-GB" sz="2400" dirty="0" err="1"/>
              <a:t>obsazen</a:t>
            </a:r>
            <a:r>
              <a:rPr lang="cs-CZ" sz="2400" dirty="0"/>
              <a:t>ý</a:t>
            </a:r>
            <a:r>
              <a:rPr lang="en-GB" sz="2400" dirty="0"/>
              <a:t> </a:t>
            </a:r>
            <a:r>
              <a:rPr lang="cs-CZ" sz="2400" dirty="0"/>
              <a:t>1 </a:t>
            </a:r>
            <a:r>
              <a:rPr lang="en-GB" sz="2400" dirty="0" err="1"/>
              <a:t>kanál</a:t>
            </a:r>
            <a:endParaRPr lang="cs-CZ" sz="2400" dirty="0"/>
          </a:p>
          <a:p>
            <a:pPr algn="l"/>
            <a:endParaRPr lang="cs-CZ" sz="2400" b="1" dirty="0"/>
          </a:p>
          <a:p>
            <a:pPr algn="l"/>
            <a:r>
              <a:rPr lang="en-GB" sz="2400" b="1" dirty="0" err="1"/>
              <a:t>Obsluhový</a:t>
            </a:r>
            <a:r>
              <a:rPr lang="en-GB" sz="2400" b="1" dirty="0"/>
              <a:t> </a:t>
            </a:r>
            <a:r>
              <a:rPr lang="en-GB" sz="2400" b="1" dirty="0" err="1"/>
              <a:t>systém</a:t>
            </a:r>
            <a:r>
              <a:rPr lang="en-GB" sz="2400" b="1" dirty="0"/>
              <a:t> </a:t>
            </a:r>
            <a:endParaRPr lang="cs-CZ" sz="2400" b="1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2400" dirty="0"/>
              <a:t>Bez čekání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2400" dirty="0"/>
              <a:t>S čekáním (pamětí)</a:t>
            </a:r>
          </a:p>
          <a:p>
            <a:r>
              <a:rPr lang="cs-CZ" sz="2400" dirty="0"/>
              <a:t>Tzv. </a:t>
            </a:r>
            <a:r>
              <a:rPr lang="cs-CZ" sz="2400" b="1" dirty="0" err="1"/>
              <a:t>Kendallova</a:t>
            </a:r>
            <a:r>
              <a:rPr lang="cs-CZ" sz="2400" b="1" dirty="0"/>
              <a:t> klasifikace </a:t>
            </a:r>
            <a:r>
              <a:rPr lang="cs-CZ" sz="2400" dirty="0"/>
              <a:t>(David George Kendall,1953)</a:t>
            </a:r>
          </a:p>
          <a:p>
            <a:r>
              <a:rPr lang="cs-CZ" sz="2400" b="1" dirty="0"/>
              <a:t>M / M / N / 0 </a:t>
            </a:r>
            <a:r>
              <a:rPr lang="cs-CZ" sz="2400" dirty="0"/>
              <a:t>= </a:t>
            </a:r>
            <a:r>
              <a:rPr lang="cs-CZ" sz="2400" dirty="0" err="1"/>
              <a:t>Erlangův</a:t>
            </a:r>
            <a:r>
              <a:rPr lang="cs-CZ" sz="2400" dirty="0"/>
              <a:t> model: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400" dirty="0"/>
              <a:t>exponenciální rozložení intervalů mezi příchody (systém s </a:t>
            </a:r>
            <a:r>
              <a:rPr lang="cs-CZ" sz="2400" dirty="0" err="1"/>
              <a:t>poissonovským</a:t>
            </a:r>
            <a:r>
              <a:rPr lang="cs-CZ" sz="2400" dirty="0"/>
              <a:t> vstupním tokem),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400" dirty="0"/>
              <a:t>exponenciálně rozdělená doba obsluhy,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400" dirty="0"/>
              <a:t>N obsluhových linek,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400" dirty="0"/>
              <a:t>počet míst pro čekající R=0… OS se ztrátou (bez čekání)</a:t>
            </a:r>
            <a:endParaRPr lang="en-GB" sz="2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455A04-B3BF-477A-9BFD-8896B8D4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8091A94-E426-CD7E-9F77-3816D4FC6279}"/>
              </a:ext>
            </a:extLst>
          </p:cNvPr>
          <p:cNvSpPr txBox="1"/>
          <p:nvPr/>
        </p:nvSpPr>
        <p:spPr>
          <a:xfrm>
            <a:off x="6834539" y="2613392"/>
            <a:ext cx="16979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Spojování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Okruhů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Buněk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Paketů</a:t>
            </a:r>
          </a:p>
          <a:p>
            <a:endParaRPr lang="en-US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66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L_KT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.HEGR_Standardy-IEC_v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F3A9F36-D9EB-4939-84AB-E0DC091AA11A}" vid="{5F2893F5-4142-4AEF-9654-3D55818CE912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.HEGR_Standardy-IEC_v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7165</TotalTime>
  <Words>2596</Words>
  <Application>Microsoft Office PowerPoint</Application>
  <PresentationFormat>Předvádění na obrazovce (4:3)</PresentationFormat>
  <Paragraphs>376</Paragraphs>
  <Slides>25</Slides>
  <Notes>4</Notes>
  <HiddenSlides>9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44" baseType="lpstr">
      <vt:lpstr>Arial</vt:lpstr>
      <vt:lpstr>Arial Nova</vt:lpstr>
      <vt:lpstr>Calibri</vt:lpstr>
      <vt:lpstr>Calibri Light</vt:lpstr>
      <vt:lpstr>Cambria Math</vt:lpstr>
      <vt:lpstr>SFRM1095</vt:lpstr>
      <vt:lpstr>Tahoma</vt:lpstr>
      <vt:lpstr>Times New Roman</vt:lpstr>
      <vt:lpstr>Trebuchet MS</vt:lpstr>
      <vt:lpstr>Wingdings</vt:lpstr>
      <vt:lpstr>Motiv Office</vt:lpstr>
      <vt:lpstr>FEL_KTT</vt:lpstr>
      <vt:lpstr>1_Motiv Office</vt:lpstr>
      <vt:lpstr>T.HEGR_Standardy-IEC_v2</vt:lpstr>
      <vt:lpstr>3_Motiv Office</vt:lpstr>
      <vt:lpstr>Motiv systému Office</vt:lpstr>
      <vt:lpstr>1_T.HEGR_Standardy-IEC_v2</vt:lpstr>
      <vt:lpstr>Visio</vt:lpstr>
      <vt:lpstr>Rovnice</vt:lpstr>
      <vt:lpstr>Prezentace aplikace PowerPoint</vt:lpstr>
      <vt:lpstr>Rozvoj sítí a datových služeb</vt:lpstr>
      <vt:lpstr>Metodika ČTÚ 2020 – fixní sítě</vt:lpstr>
      <vt:lpstr>Metodika ČTÚ 2020 – mobilní sítě</vt:lpstr>
      <vt:lpstr>Hodnocení QoS vs. QoE</vt:lpstr>
      <vt:lpstr>Rozbor přenosové rychlosti při TCP testu</vt:lpstr>
      <vt:lpstr>Jaké to bude mít dopady na operátory?</vt:lpstr>
      <vt:lpstr>Pojem agregace</vt:lpstr>
      <vt:lpstr>Teorie obsluhových systémů</vt:lpstr>
      <vt:lpstr>Základy teorie provozního zatížení</vt:lpstr>
      <vt:lpstr>Příklad obsluhového systému</vt:lpstr>
      <vt:lpstr>Základy teorie provozního zatížení</vt:lpstr>
      <vt:lpstr>Jak můžeme tuto teorii využít?</vt:lpstr>
      <vt:lpstr>Čeho se můžeme chytit?</vt:lpstr>
      <vt:lpstr>Typy služeb, uživatelů a datové toky</vt:lpstr>
      <vt:lpstr>Objemy dat a rychlosti</vt:lpstr>
      <vt:lpstr>Jak lze dimenzování sítě řešit</vt:lpstr>
      <vt:lpstr>Inspirace - kalkulace požadavků přípojné sítě základnových stanic</vt:lpstr>
      <vt:lpstr>Elementární „agregační funkce“ - požadavky přípojné sítě základnových stanic</vt:lpstr>
      <vt:lpstr>Agregační funkce dle metodiky ČTÚ 2016</vt:lpstr>
      <vt:lpstr>Agregační funkce vs. agregační poměr</vt:lpstr>
      <vt:lpstr>Agregační funkce pro konkrétní rychlosti</vt:lpstr>
      <vt:lpstr>Dimenzování sítě operátory</vt:lpstr>
      <vt:lpstr>Platforma F-Tester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JV</dc:creator>
  <cp:lastModifiedBy>Jakub Rejzek</cp:lastModifiedBy>
  <cp:revision>161</cp:revision>
  <dcterms:created xsi:type="dcterms:W3CDTF">2018-10-23T08:50:57Z</dcterms:created>
  <dcterms:modified xsi:type="dcterms:W3CDTF">2022-06-16T20:12:29Z</dcterms:modified>
</cp:coreProperties>
</file>