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22" r:id="rId3"/>
    <p:sldId id="324" r:id="rId4"/>
    <p:sldId id="325" r:id="rId5"/>
    <p:sldId id="326" r:id="rId6"/>
    <p:sldId id="319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kub Rejzek" initials="J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EAEB4F-F9BA-4B82-8154-E3DDB51C0C04}" v="4" dt="2021-08-18T13:09:33.7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220" autoAdjust="0"/>
    <p:restoredTop sz="57607" autoAdjust="0"/>
  </p:normalViewPr>
  <p:slideViewPr>
    <p:cSldViewPr snapToGrid="0">
      <p:cViewPr varScale="1">
        <p:scale>
          <a:sx n="66" d="100"/>
          <a:sy n="66" d="100"/>
        </p:scale>
        <p:origin x="160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kub Rejzek" userId="972e870e409ad06f" providerId="LiveId" clId="{B4EAEB4F-F9BA-4B82-8154-E3DDB51C0C04}"/>
    <pc:docChg chg="undo redo custSel addSld delSld modSld">
      <pc:chgData name="Jakub Rejzek" userId="972e870e409ad06f" providerId="LiveId" clId="{B4EAEB4F-F9BA-4B82-8154-E3DDB51C0C04}" dt="2021-08-18T13:09:46.916" v="2343" actId="20577"/>
      <pc:docMkLst>
        <pc:docMk/>
      </pc:docMkLst>
      <pc:sldChg chg="modSp mod">
        <pc:chgData name="Jakub Rejzek" userId="972e870e409ad06f" providerId="LiveId" clId="{B4EAEB4F-F9BA-4B82-8154-E3DDB51C0C04}" dt="2021-08-18T11:32:35.455" v="32" actId="20577"/>
        <pc:sldMkLst>
          <pc:docMk/>
          <pc:sldMk cId="2708772823" sldId="256"/>
        </pc:sldMkLst>
        <pc:spChg chg="mod">
          <ac:chgData name="Jakub Rejzek" userId="972e870e409ad06f" providerId="LiveId" clId="{B4EAEB4F-F9BA-4B82-8154-E3DDB51C0C04}" dt="2021-08-18T11:32:35.455" v="32" actId="20577"/>
          <ac:spMkLst>
            <pc:docMk/>
            <pc:sldMk cId="2708772823" sldId="256"/>
            <ac:spMk id="2" creationId="{00000000-0000-0000-0000-000000000000}"/>
          </ac:spMkLst>
        </pc:spChg>
      </pc:sldChg>
      <pc:sldChg chg="del">
        <pc:chgData name="Jakub Rejzek" userId="972e870e409ad06f" providerId="LiveId" clId="{B4EAEB4F-F9BA-4B82-8154-E3DDB51C0C04}" dt="2021-08-18T11:39:47.159" v="34" actId="2696"/>
        <pc:sldMkLst>
          <pc:docMk/>
          <pc:sldMk cId="3763062349" sldId="320"/>
        </pc:sldMkLst>
      </pc:sldChg>
      <pc:sldChg chg="del">
        <pc:chgData name="Jakub Rejzek" userId="972e870e409ad06f" providerId="LiveId" clId="{B4EAEB4F-F9BA-4B82-8154-E3DDB51C0C04}" dt="2021-08-18T11:39:53.670" v="36" actId="2696"/>
        <pc:sldMkLst>
          <pc:docMk/>
          <pc:sldMk cId="1013355438" sldId="321"/>
        </pc:sldMkLst>
      </pc:sldChg>
      <pc:sldChg chg="addSp modSp mod modNotesTx">
        <pc:chgData name="Jakub Rejzek" userId="972e870e409ad06f" providerId="LiveId" clId="{B4EAEB4F-F9BA-4B82-8154-E3DDB51C0C04}" dt="2021-08-18T12:54:24.621" v="1788" actId="6549"/>
        <pc:sldMkLst>
          <pc:docMk/>
          <pc:sldMk cId="3224690244" sldId="322"/>
        </pc:sldMkLst>
        <pc:spChg chg="mod">
          <ac:chgData name="Jakub Rejzek" userId="972e870e409ad06f" providerId="LiveId" clId="{B4EAEB4F-F9BA-4B82-8154-E3DDB51C0C04}" dt="2021-08-18T11:39:40.792" v="33" actId="6549"/>
          <ac:spMkLst>
            <pc:docMk/>
            <pc:sldMk cId="3224690244" sldId="322"/>
            <ac:spMk id="9" creationId="{18A79F4A-5A68-4E44-9512-ACC051954597}"/>
          </ac:spMkLst>
        </pc:spChg>
        <pc:spChg chg="add mod">
          <ac:chgData name="Jakub Rejzek" userId="972e870e409ad06f" providerId="LiveId" clId="{B4EAEB4F-F9BA-4B82-8154-E3DDB51C0C04}" dt="2021-08-18T12:43:46.774" v="1337" actId="400"/>
          <ac:spMkLst>
            <pc:docMk/>
            <pc:sldMk cId="3224690244" sldId="322"/>
            <ac:spMk id="10" creationId="{D1FC512B-AB04-4770-9002-B47CBBAD8F83}"/>
          </ac:spMkLst>
        </pc:spChg>
        <pc:picChg chg="mod">
          <ac:chgData name="Jakub Rejzek" userId="972e870e409ad06f" providerId="LiveId" clId="{B4EAEB4F-F9BA-4B82-8154-E3DDB51C0C04}" dt="2021-08-18T12:43:08.427" v="1321" actId="1076"/>
          <ac:picMkLst>
            <pc:docMk/>
            <pc:sldMk cId="3224690244" sldId="322"/>
            <ac:picMk id="7" creationId="{00000000-0000-0000-0000-000000000000}"/>
          </ac:picMkLst>
        </pc:picChg>
      </pc:sldChg>
      <pc:sldChg chg="del">
        <pc:chgData name="Jakub Rejzek" userId="972e870e409ad06f" providerId="LiveId" clId="{B4EAEB4F-F9BA-4B82-8154-E3DDB51C0C04}" dt="2021-08-18T11:39:49.225" v="35" actId="2696"/>
        <pc:sldMkLst>
          <pc:docMk/>
          <pc:sldMk cId="2320184167" sldId="323"/>
        </pc:sldMkLst>
      </pc:sldChg>
      <pc:sldChg chg="modSp add del mod">
        <pc:chgData name="Jakub Rejzek" userId="972e870e409ad06f" providerId="LiveId" clId="{B4EAEB4F-F9BA-4B82-8154-E3DDB51C0C04}" dt="2021-08-18T12:51:14.336" v="1423" actId="2696"/>
        <pc:sldMkLst>
          <pc:docMk/>
          <pc:sldMk cId="3268451598" sldId="323"/>
        </pc:sldMkLst>
        <pc:spChg chg="mod">
          <ac:chgData name="Jakub Rejzek" userId="972e870e409ad06f" providerId="LiveId" clId="{B4EAEB4F-F9BA-4B82-8154-E3DDB51C0C04}" dt="2021-08-18T12:51:03.574" v="1422" actId="20577"/>
          <ac:spMkLst>
            <pc:docMk/>
            <pc:sldMk cId="3268451598" sldId="323"/>
            <ac:spMk id="10" creationId="{D1FC512B-AB04-4770-9002-B47CBBAD8F83}"/>
          </ac:spMkLst>
        </pc:spChg>
      </pc:sldChg>
      <pc:sldChg chg="modSp add mod">
        <pc:chgData name="Jakub Rejzek" userId="972e870e409ad06f" providerId="LiveId" clId="{B4EAEB4F-F9BA-4B82-8154-E3DDB51C0C04}" dt="2021-08-18T13:02:14.861" v="1995" actId="6549"/>
        <pc:sldMkLst>
          <pc:docMk/>
          <pc:sldMk cId="3321878477" sldId="324"/>
        </pc:sldMkLst>
        <pc:spChg chg="mod">
          <ac:chgData name="Jakub Rejzek" userId="972e870e409ad06f" providerId="LiveId" clId="{B4EAEB4F-F9BA-4B82-8154-E3DDB51C0C04}" dt="2021-08-18T13:02:14.861" v="1995" actId="6549"/>
          <ac:spMkLst>
            <pc:docMk/>
            <pc:sldMk cId="3321878477" sldId="324"/>
            <ac:spMk id="10" creationId="{D1FC512B-AB04-4770-9002-B47CBBAD8F83}"/>
          </ac:spMkLst>
        </pc:spChg>
      </pc:sldChg>
      <pc:sldChg chg="del">
        <pc:chgData name="Jakub Rejzek" userId="972e870e409ad06f" providerId="LiveId" clId="{B4EAEB4F-F9BA-4B82-8154-E3DDB51C0C04}" dt="2021-08-18T11:39:59.380" v="38" actId="2696"/>
        <pc:sldMkLst>
          <pc:docMk/>
          <pc:sldMk cId="4251327261" sldId="324"/>
        </pc:sldMkLst>
      </pc:sldChg>
      <pc:sldChg chg="del">
        <pc:chgData name="Jakub Rejzek" userId="972e870e409ad06f" providerId="LiveId" clId="{B4EAEB4F-F9BA-4B82-8154-E3DDB51C0C04}" dt="2021-08-18T11:39:57.164" v="37" actId="2696"/>
        <pc:sldMkLst>
          <pc:docMk/>
          <pc:sldMk cId="1395128053" sldId="325"/>
        </pc:sldMkLst>
      </pc:sldChg>
      <pc:sldChg chg="new del">
        <pc:chgData name="Jakub Rejzek" userId="972e870e409ad06f" providerId="LiveId" clId="{B4EAEB4F-F9BA-4B82-8154-E3DDB51C0C04}" dt="2021-08-18T13:02:29.773" v="1997" actId="2696"/>
        <pc:sldMkLst>
          <pc:docMk/>
          <pc:sldMk cId="3582676024" sldId="325"/>
        </pc:sldMkLst>
      </pc:sldChg>
      <pc:sldChg chg="modSp add mod">
        <pc:chgData name="Jakub Rejzek" userId="972e870e409ad06f" providerId="LiveId" clId="{B4EAEB4F-F9BA-4B82-8154-E3DDB51C0C04}" dt="2021-08-18T13:09:46.916" v="2343" actId="20577"/>
        <pc:sldMkLst>
          <pc:docMk/>
          <pc:sldMk cId="3983768922" sldId="325"/>
        </pc:sldMkLst>
        <pc:spChg chg="mod">
          <ac:chgData name="Jakub Rejzek" userId="972e870e409ad06f" providerId="LiveId" clId="{B4EAEB4F-F9BA-4B82-8154-E3DDB51C0C04}" dt="2021-08-18T13:09:46.916" v="2343" actId="20577"/>
          <ac:spMkLst>
            <pc:docMk/>
            <pc:sldMk cId="3983768922" sldId="325"/>
            <ac:spMk id="10" creationId="{D1FC512B-AB04-4770-9002-B47CBBAD8F83}"/>
          </ac:spMkLst>
        </pc:spChg>
      </pc:sldChg>
      <pc:sldChg chg="modSp add mod">
        <pc:chgData name="Jakub Rejzek" userId="972e870e409ad06f" providerId="LiveId" clId="{B4EAEB4F-F9BA-4B82-8154-E3DDB51C0C04}" dt="2021-08-18T13:03:06.228" v="2033" actId="20577"/>
        <pc:sldMkLst>
          <pc:docMk/>
          <pc:sldMk cId="2998534639" sldId="326"/>
        </pc:sldMkLst>
        <pc:spChg chg="mod">
          <ac:chgData name="Jakub Rejzek" userId="972e870e409ad06f" providerId="LiveId" clId="{B4EAEB4F-F9BA-4B82-8154-E3DDB51C0C04}" dt="2021-08-18T13:03:06.228" v="2033" actId="20577"/>
          <ac:spMkLst>
            <pc:docMk/>
            <pc:sldMk cId="2998534639" sldId="326"/>
            <ac:spMk id="10" creationId="{D1FC512B-AB04-4770-9002-B47CBBAD8F8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2AE33-AE79-4E7A-9B58-7A56E56B260F}" type="datetimeFigureOut">
              <a:rPr lang="cs-CZ" smtClean="0"/>
              <a:t>18.08.2021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654717-F7C4-4472-9A70-AFF9B0E37A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470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032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Řekni něco z historie </a:t>
            </a:r>
          </a:p>
          <a:p>
            <a:r>
              <a:rPr lang="cs-CZ" sz="3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přípravy. Pojmy nejsou nové, </a:t>
            </a:r>
            <a:r>
              <a:rPr lang="cs-CZ" sz="3200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vyplávají</a:t>
            </a:r>
            <a:r>
              <a:rPr lang="cs-CZ" sz="3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 Evropského kodexu elektronických komunikací.  </a:t>
            </a:r>
          </a:p>
          <a:p>
            <a:r>
              <a:rPr lang="cs-CZ" sz="3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nutné počítat se zveřejněním vzorových ceníků. </a:t>
            </a:r>
          </a:p>
          <a:p>
            <a:r>
              <a:rPr lang="cs-CZ" sz="3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Příklad na ABAK cz. </a:t>
            </a:r>
          </a:p>
          <a:p>
            <a:endParaRPr lang="cs-CZ" sz="3200" i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3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Jak na služby, u kterých nechcete garantovat </a:t>
            </a:r>
            <a:r>
              <a:rPr lang="cs-CZ" sz="3200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kvaltiru</a:t>
            </a:r>
            <a:r>
              <a:rPr lang="cs-CZ" sz="3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ale zákazník je požaduje? </a:t>
            </a:r>
          </a:p>
          <a:p>
            <a:endParaRPr lang="cs-CZ" sz="2000" b="1" i="0" u="none" strike="noStrike" baseline="30000" dirty="0">
              <a:solidFill>
                <a:srgbClr val="6B4BA1"/>
              </a:solidFill>
              <a:effectLst/>
              <a:latin typeface="inheri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677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i="0" u="none" strike="noStrike" baseline="30000" dirty="0">
                <a:solidFill>
                  <a:srgbClr val="6B4BA1"/>
                </a:solidFill>
                <a:effectLst/>
                <a:latin typeface="inherit"/>
              </a:rPr>
              <a:t>Řekni něco z historie a přípravy.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0038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i="0" u="none" strike="noStrike" baseline="30000" dirty="0">
                <a:solidFill>
                  <a:srgbClr val="6B4BA1"/>
                </a:solidFill>
                <a:effectLst/>
                <a:latin typeface="inherit"/>
              </a:rPr>
              <a:t>Řekni něco z historie a přípravy.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188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i="0" u="none" strike="noStrike" baseline="30000" dirty="0">
                <a:solidFill>
                  <a:srgbClr val="6B4BA1"/>
                </a:solidFill>
                <a:effectLst/>
                <a:latin typeface="inherit"/>
              </a:rPr>
              <a:t>Řekni něco z historie a přípravy.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960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45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832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57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811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019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581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18.08.2021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085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18.08.2021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830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18.08.2021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91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18.08.2021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174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18.08.2021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820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18.08.2021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796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658EF-F809-4388-B7BC-09647C4E90AA}" type="datetimeFigureOut">
              <a:rPr lang="cs-CZ" smtClean="0"/>
              <a:t>18.08.2021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extovéPole 4"/>
          <p:cNvSpPr txBox="1"/>
          <p:nvPr userDrawn="1"/>
        </p:nvSpPr>
        <p:spPr>
          <a:xfrm>
            <a:off x="11913793" y="0"/>
            <a:ext cx="278207" cy="689521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135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vnictp.cz/nalezitosti-smluv-o-poskytovani-sluzeb-elektronickych-komunikaci" TargetMode="External"/><Relationship Id="rId4" Type="http://schemas.openxmlformats.org/officeDocument/2006/relationships/hyperlink" Target="https://www.ctu.cz/sites/default/files/obsah/stranky/36864/soubory/vos1final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sp.cz/sqw/text/historie.sqw?o=8&amp;T=108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rive.google.com/drive/folders/1r4sC_x0BLQTOuG9d8zonkb6IFz-dHBue?usp=shari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8498" y="816482"/>
            <a:ext cx="10655559" cy="2593911"/>
          </a:xfrm>
        </p:spPr>
        <p:txBody>
          <a:bodyPr>
            <a:noAutofit/>
          </a:bodyPr>
          <a:lstStyle/>
          <a:p>
            <a:r>
              <a:rPr lang="cs-CZ" sz="4400" dirty="0"/>
              <a:t>Legislativní blok ISP Futuretec spotřebitel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921690" y="4697670"/>
            <a:ext cx="2873828" cy="695424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cs-CZ" dirty="0"/>
              <a:t>						</a:t>
            </a:r>
            <a:r>
              <a:rPr lang="cs-CZ" sz="9600" dirty="0"/>
              <a:t>Jakub Rejzek</a:t>
            </a:r>
            <a:endParaRPr lang="cs-CZ" dirty="0"/>
          </a:p>
          <a:p>
            <a:pPr algn="r"/>
            <a:r>
              <a:rPr lang="cs-CZ" dirty="0"/>
              <a:t>						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924414" y="-37214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" y="5988308"/>
            <a:ext cx="203835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772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6928" y="155643"/>
            <a:ext cx="11021438" cy="699853"/>
          </a:xfrm>
        </p:spPr>
        <p:txBody>
          <a:bodyPr>
            <a:noAutofit/>
          </a:bodyPr>
          <a:lstStyle/>
          <a:p>
            <a:r>
              <a:rPr lang="pl-PL" sz="4000" b="1" dirty="0"/>
              <a:t>Novinky v Zákoně o elektronických komunikacích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dirty="0"/>
              <a:t>						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3820" y="6354579"/>
            <a:ext cx="1324489" cy="495136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8A79F4A-5A68-4E44-9512-ACC051954597}"/>
              </a:ext>
            </a:extLst>
          </p:cNvPr>
          <p:cNvSpPr txBox="1"/>
          <p:nvPr/>
        </p:nvSpPr>
        <p:spPr>
          <a:xfrm>
            <a:off x="550507" y="1259633"/>
            <a:ext cx="106555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cs-CZ" dirty="0">
                <a:solidFill>
                  <a:srgbClr val="615E5A"/>
                </a:solidFill>
                <a:latin typeface="Open Sans" panose="020B0606030504020204" pitchFamily="34" charset="0"/>
              </a:rPr>
              <a:t> </a:t>
            </a:r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1FC512B-AB04-4770-9002-B47CBBAD8F83}"/>
              </a:ext>
            </a:extLst>
          </p:cNvPr>
          <p:cNvSpPr txBox="1"/>
          <p:nvPr/>
        </p:nvSpPr>
        <p:spPr>
          <a:xfrm>
            <a:off x="665091" y="760246"/>
            <a:ext cx="10325100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+mj-lt"/>
              </a:rPr>
              <a:t>Blok náležitosti Všeobecných obchodních podmínek a povinné součásti smluv.</a:t>
            </a:r>
          </a:p>
          <a:p>
            <a:pPr algn="l"/>
            <a:endParaRPr lang="cs-CZ" b="0" i="0" dirty="0">
              <a:effectLst/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+mj-lt"/>
              </a:rPr>
              <a:t>Vývoj v ochraně spotřebitele včetně přenosu služby nezaložené na číslech, který stanovuje postup podle zákona, pokud si jej spotřebitel vyžádá</a:t>
            </a:r>
            <a:endParaRPr lang="cs-CZ" dirty="0">
              <a:latin typeface="+mj-lt"/>
            </a:endParaRPr>
          </a:p>
          <a:p>
            <a:pPr algn="l"/>
            <a:endParaRPr lang="cs-CZ" dirty="0">
              <a:latin typeface="+mj-lt"/>
            </a:endParaRPr>
          </a:p>
          <a:p>
            <a:pPr algn="l"/>
            <a:r>
              <a:rPr lang="cs-CZ" b="0" i="0" dirty="0">
                <a:effectLst/>
                <a:latin typeface="+mj-lt"/>
              </a:rPr>
              <a:t>Změna ve V</a:t>
            </a:r>
            <a:r>
              <a:rPr lang="cs-CZ" dirty="0">
                <a:latin typeface="+mj-lt"/>
              </a:rPr>
              <a:t>O-S/1 sice přinesla změny v povinnostech, nově je nutné stanovit minimální požadavky pro parametry, přičemž nesmí být horší nežli jsou uvedené právě ve </a:t>
            </a:r>
            <a:r>
              <a:rPr lang="cs-CZ" dirty="0">
                <a:latin typeface="+mj-lt"/>
                <a:hlinkClick r:id="rId4"/>
              </a:rPr>
              <a:t>VO-S/1. </a:t>
            </a:r>
            <a:endParaRPr lang="cs-CZ" dirty="0">
              <a:latin typeface="+mj-lt"/>
            </a:endParaRPr>
          </a:p>
          <a:p>
            <a:pPr algn="l"/>
            <a:endParaRPr lang="cs-CZ" b="0" i="0" dirty="0">
              <a:effectLst/>
              <a:latin typeface="+mj-lt"/>
            </a:endParaRPr>
          </a:p>
          <a:p>
            <a:pPr algn="l"/>
            <a:r>
              <a:rPr lang="cs-CZ" dirty="0">
                <a:latin typeface="+mj-lt"/>
              </a:rPr>
              <a:t>Pro přehled jsme vypracovali dokument </a:t>
            </a:r>
            <a:r>
              <a:rPr lang="cs-CZ" dirty="0">
                <a:latin typeface="+mj-lt"/>
                <a:hlinkClick r:id="rId5"/>
              </a:rPr>
              <a:t>Náležitosti smluv o poskytování služeb elektronických komunikacích</a:t>
            </a:r>
            <a:r>
              <a:rPr lang="cs-CZ" dirty="0">
                <a:latin typeface="+mj-lt"/>
              </a:rPr>
              <a:t>. Je veřejně dostupný pro každého. Naše výzva ČTÚ k vypracování vzorů smluv byla odpovězena kladně, Úřad je doposud nečinný. Je třeba opravdu pozorně smlouvy pročíst, chystá se další plošná kontrola. </a:t>
            </a:r>
            <a:br>
              <a:rPr lang="cs-CZ" dirty="0">
                <a:latin typeface="+mj-lt"/>
              </a:rPr>
            </a:br>
            <a:br>
              <a:rPr lang="cs-CZ" dirty="0">
                <a:latin typeface="+mj-lt"/>
              </a:rPr>
            </a:br>
            <a:r>
              <a:rPr lang="cs-CZ" dirty="0">
                <a:latin typeface="+mj-lt"/>
              </a:rPr>
              <a:t>Důležité jsou správné formulace. Třeba popis „Vliv odchylek na výkon práv spotřebitelů“ je vysloveně čarování se slovíčky, kdy správní orgán odmítnul formulaci diktovanou samotnou předsedkyní Úřadu</a:t>
            </a:r>
            <a:r>
              <a:rPr lang="cs-CZ" dirty="0">
                <a:latin typeface="+mj-lt"/>
                <a:sym typeface="Wingdings" panose="05000000000000000000" pitchFamily="2" charset="2"/>
              </a:rPr>
              <a:t>. </a:t>
            </a:r>
          </a:p>
          <a:p>
            <a:pPr algn="l"/>
            <a:r>
              <a:rPr lang="cs-CZ" dirty="0">
                <a:latin typeface="+mj-lt"/>
                <a:sym typeface="Wingdings" panose="05000000000000000000" pitchFamily="2" charset="2"/>
              </a:rPr>
              <a:t>Vyzkoušená věta:</a:t>
            </a:r>
            <a:r>
              <a:rPr lang="cs-CZ" i="1" dirty="0">
                <a:latin typeface="+mj-lt"/>
                <a:sym typeface="Wingdings" panose="05000000000000000000" pitchFamily="2" charset="2"/>
              </a:rPr>
              <a:t> </a:t>
            </a:r>
            <a:r>
              <a:rPr lang="cs-CZ" b="1" i="1" dirty="0"/>
              <a:t>Vlivy velké trvající odchylky nebo velké opakující se odchylky se </a:t>
            </a:r>
            <a:r>
              <a:rPr lang="cs-CZ" b="1" i="1" strike="sngStrike" dirty="0"/>
              <a:t>projevují </a:t>
            </a:r>
            <a:r>
              <a:rPr lang="cs-CZ" b="1" i="1" dirty="0"/>
              <a:t>mohou projevit zhoršením kvality </a:t>
            </a:r>
            <a:r>
              <a:rPr lang="cs-CZ" b="1" i="1" dirty="0" err="1"/>
              <a:t>streamovaného</a:t>
            </a:r>
            <a:r>
              <a:rPr lang="cs-CZ" b="1" i="1" dirty="0"/>
              <a:t> videa, delší dobou odezvy nebo delší dobou stahování. </a:t>
            </a:r>
            <a:r>
              <a:rPr lang="cs-CZ" i="1" dirty="0"/>
              <a:t>Tyto pro uživatele nepříjemné projevy však mohou být způsobené různými příčinami, například zatížením serverů v síti Internet, omezeními na straně poskytovatele obsahu, anebo problémy v domácí síti uživatele. V případě velké trvalé nebo pravidelně se velké opakující odchylky od běžně dostupné rychlosti Služby má zákazník možnost uplatnit reklamaci podle Všeobecných obchodních a provozních podmínek společnosti. V případě nevyřízení reklamace má spotřebitel právo obrátit se na www.ctu.cz.</a:t>
            </a:r>
            <a:r>
              <a:rPr lang="cs-CZ" i="1" dirty="0">
                <a:latin typeface="+mj-lt"/>
                <a:sym typeface="Wingdings" panose="05000000000000000000" pitchFamily="2" charset="2"/>
              </a:rPr>
              <a:t> </a:t>
            </a:r>
            <a:br>
              <a:rPr lang="cs-CZ" dirty="0">
                <a:latin typeface="+mj-lt"/>
                <a:sym typeface="Wingdings" panose="05000000000000000000" pitchFamily="2" charset="2"/>
              </a:rPr>
            </a:br>
            <a:br>
              <a:rPr lang="cs-CZ" dirty="0">
                <a:latin typeface="+mj-lt"/>
                <a:sym typeface="Wingdings" panose="05000000000000000000" pitchFamily="2" charset="2"/>
              </a:rPr>
            </a:br>
            <a:r>
              <a:rPr lang="cs-CZ" dirty="0">
                <a:latin typeface="+mj-lt"/>
              </a:rPr>
              <a:t> </a:t>
            </a:r>
            <a:endParaRPr lang="cs-CZ" b="0" i="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4690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6928" y="155643"/>
            <a:ext cx="11021438" cy="699853"/>
          </a:xfrm>
        </p:spPr>
        <p:txBody>
          <a:bodyPr>
            <a:noAutofit/>
          </a:bodyPr>
          <a:lstStyle/>
          <a:p>
            <a:r>
              <a:rPr lang="pl-PL" sz="4000" b="1" dirty="0"/>
              <a:t>Novinky v Zákoně o elektronických komunikacích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dirty="0"/>
              <a:t>						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3820" y="6354579"/>
            <a:ext cx="1324489" cy="495136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8A79F4A-5A68-4E44-9512-ACC051954597}"/>
              </a:ext>
            </a:extLst>
          </p:cNvPr>
          <p:cNvSpPr txBox="1"/>
          <p:nvPr/>
        </p:nvSpPr>
        <p:spPr>
          <a:xfrm>
            <a:off x="550507" y="1259633"/>
            <a:ext cx="106555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cs-CZ" dirty="0">
                <a:solidFill>
                  <a:srgbClr val="615E5A"/>
                </a:solidFill>
                <a:latin typeface="Open Sans" panose="020B0606030504020204" pitchFamily="34" charset="0"/>
              </a:rPr>
              <a:t> </a:t>
            </a:r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1FC512B-AB04-4770-9002-B47CBBAD8F83}"/>
              </a:ext>
            </a:extLst>
          </p:cNvPr>
          <p:cNvSpPr txBox="1"/>
          <p:nvPr/>
        </p:nvSpPr>
        <p:spPr>
          <a:xfrm>
            <a:off x="665091" y="760246"/>
            <a:ext cx="10325100" cy="7294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+mj-lt"/>
              </a:rPr>
              <a:t>Vývoj v ochraně spotřebitele včetně přenosu služby nezaložené na číslech, který stanovuje postup podle zákona, pokud si jej spotřebitel vyžádá</a:t>
            </a:r>
          </a:p>
          <a:p>
            <a:pPr algn="l"/>
            <a:endParaRPr lang="cs-CZ" dirty="0">
              <a:latin typeface="+mj-lt"/>
            </a:endParaRPr>
          </a:p>
          <a:p>
            <a:pPr algn="l"/>
            <a:r>
              <a:rPr lang="cs-CZ" dirty="0">
                <a:latin typeface="+mj-lt"/>
              </a:rPr>
              <a:t>V ZEK přichází novinka, přenos služby nezaložené na číslech. </a:t>
            </a:r>
            <a:r>
              <a:rPr lang="cs-CZ" dirty="0">
                <a:latin typeface="+mj-lt"/>
                <a:hlinkClick r:id="rId4"/>
              </a:rPr>
              <a:t>Sněmovní tisk 1084</a:t>
            </a:r>
            <a:r>
              <a:rPr lang="cs-CZ" dirty="0">
                <a:latin typeface="+mj-lt"/>
              </a:rPr>
              <a:t> zavádí § 34a </a:t>
            </a:r>
          </a:p>
          <a:p>
            <a:pPr algn="l"/>
            <a:r>
              <a:rPr lang="cs-CZ" dirty="0">
                <a:latin typeface="+mj-lt"/>
              </a:rPr>
              <a:t>„§ 34a</a:t>
            </a:r>
          </a:p>
          <a:p>
            <a:pPr algn="l"/>
            <a:r>
              <a:rPr lang="cs-CZ" dirty="0">
                <a:latin typeface="+mj-lt"/>
              </a:rPr>
              <a:t>Změna poskytovatele služby přístupu k internetu</a:t>
            </a:r>
          </a:p>
          <a:p>
            <a:pPr algn="l"/>
            <a:r>
              <a:rPr lang="cs-CZ" dirty="0">
                <a:latin typeface="+mj-lt"/>
              </a:rPr>
              <a:t>(1) Poskytovatel služby přístupu k internetu je povinen zajistit, aby každý účastník, který o to požádá, mohl změnit poskytovatele služby přístupu k internetu tak, aby byla zajištěna kontinuita poskytovaných služeb, pokud je to technicky možné.</a:t>
            </a:r>
          </a:p>
          <a:p>
            <a:pPr algn="l"/>
            <a:r>
              <a:rPr lang="cs-CZ" dirty="0">
                <a:latin typeface="+mj-lt"/>
              </a:rPr>
              <a:t>(2) V případě, že se účastník rozhodne změnit poskytovatele služby přístupu k internetu, je každý poskytovatel služby přístupu k internetu dotčený touto změnou povinen poskytnout mu před touto změnou a v jejím průběhu odpovídající informace. </a:t>
            </a:r>
          </a:p>
          <a:p>
            <a:pPr algn="l"/>
            <a:r>
              <a:rPr lang="cs-CZ" dirty="0">
                <a:latin typeface="+mj-lt"/>
              </a:rPr>
              <a:t>(3) Poskytovatel služby přístupu k internetu, se kterým hodlá účastník uzavřít smlouvu (dále jen „přejímající poskytovatel služby přístupu k internetu“), poskytovatel přístupu k internetu, který doposud poskytuje účastníkovi službu přístupu k internetu (dále jen „opouštěný poskytovatel služby přístupu k internetu“) a ostatní dotčení podnikatelé zajišťující veřejnou komunikační síť nebo poskytující veřejně dostupnou službu elektronických komunikací jsou povinni spolupracovat na zajištění změny poskytovatele služby přístupu k internetu.</a:t>
            </a:r>
          </a:p>
          <a:p>
            <a:pPr algn="l"/>
            <a:r>
              <a:rPr lang="cs-CZ" dirty="0">
                <a:latin typeface="+mj-lt"/>
              </a:rPr>
              <a:t>(4) Účastník, který hodlá změnit poskytovatele služby přístupu k internetu, může požádat přejímajícího poskytovatele služby přístupu k internetu o zajištění změny poskytovatele služby přístupu k internetu. Postup změny poskytovatele služby přístupu k internetu vede přejímající poskytovatel služby přístupu k internetu.</a:t>
            </a:r>
          </a:p>
          <a:p>
            <a:pPr algn="l"/>
            <a:endParaRPr lang="cs-CZ" dirty="0">
              <a:latin typeface="+mj-lt"/>
            </a:endParaRPr>
          </a:p>
          <a:p>
            <a:pPr algn="l"/>
            <a:br>
              <a:rPr lang="cs-CZ" dirty="0">
                <a:latin typeface="+mj-lt"/>
                <a:sym typeface="Wingdings" panose="05000000000000000000" pitchFamily="2" charset="2"/>
              </a:rPr>
            </a:br>
            <a:br>
              <a:rPr lang="cs-CZ" dirty="0">
                <a:latin typeface="+mj-lt"/>
                <a:sym typeface="Wingdings" panose="05000000000000000000" pitchFamily="2" charset="2"/>
              </a:rPr>
            </a:br>
            <a:r>
              <a:rPr lang="cs-CZ" dirty="0">
                <a:latin typeface="+mj-lt"/>
              </a:rPr>
              <a:t> </a:t>
            </a:r>
            <a:endParaRPr lang="cs-CZ" b="0" i="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21878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6928" y="155643"/>
            <a:ext cx="11021438" cy="699853"/>
          </a:xfrm>
        </p:spPr>
        <p:txBody>
          <a:bodyPr>
            <a:noAutofit/>
          </a:bodyPr>
          <a:lstStyle/>
          <a:p>
            <a:r>
              <a:rPr lang="pl-PL" sz="4000" b="1" dirty="0"/>
              <a:t>Novinky v Zákoně o elektronických komunikacích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dirty="0"/>
              <a:t>						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3820" y="6354579"/>
            <a:ext cx="1324489" cy="495136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8A79F4A-5A68-4E44-9512-ACC051954597}"/>
              </a:ext>
            </a:extLst>
          </p:cNvPr>
          <p:cNvSpPr txBox="1"/>
          <p:nvPr/>
        </p:nvSpPr>
        <p:spPr>
          <a:xfrm>
            <a:off x="550507" y="1259633"/>
            <a:ext cx="106555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cs-CZ" dirty="0">
                <a:solidFill>
                  <a:srgbClr val="615E5A"/>
                </a:solidFill>
                <a:latin typeface="Open Sans" panose="020B0606030504020204" pitchFamily="34" charset="0"/>
              </a:rPr>
              <a:t> </a:t>
            </a:r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1FC512B-AB04-4770-9002-B47CBBAD8F83}"/>
              </a:ext>
            </a:extLst>
          </p:cNvPr>
          <p:cNvSpPr txBox="1"/>
          <p:nvPr/>
        </p:nvSpPr>
        <p:spPr>
          <a:xfrm>
            <a:off x="665091" y="760246"/>
            <a:ext cx="103251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+mj-lt"/>
              </a:rPr>
              <a:t>Vývoj v ochraně spotřebitele včetně přenosu služby nezaložené na číslech, který stanovuje postup podle zákona, pokud si jej spotřebitel vyžádá</a:t>
            </a:r>
          </a:p>
          <a:p>
            <a:pPr algn="l"/>
            <a:endParaRPr lang="cs-CZ" dirty="0">
              <a:latin typeface="+mj-lt"/>
            </a:endParaRPr>
          </a:p>
          <a:p>
            <a:pPr algn="l"/>
            <a:r>
              <a:rPr lang="cs-CZ" dirty="0">
                <a:latin typeface="+mj-lt"/>
              </a:rPr>
              <a:t>Způsob přenosu služby metodicky ošetří Úřad </a:t>
            </a:r>
            <a:r>
              <a:rPr lang="cs-CZ" dirty="0">
                <a:latin typeface="+mj-lt"/>
                <a:hlinkClick r:id="rId4"/>
              </a:rPr>
              <a:t>prováděcím předpisem</a:t>
            </a:r>
            <a:r>
              <a:rPr lang="cs-CZ" dirty="0">
                <a:latin typeface="+mj-lt"/>
              </a:rPr>
              <a:t>. </a:t>
            </a:r>
          </a:p>
          <a:p>
            <a:pPr algn="l"/>
            <a:endParaRPr lang="cs-CZ" dirty="0">
              <a:latin typeface="+mj-lt"/>
            </a:endParaRPr>
          </a:p>
          <a:p>
            <a:pPr algn="l"/>
            <a:r>
              <a:rPr lang="cs-CZ" dirty="0">
                <a:latin typeface="+mj-lt"/>
              </a:rPr>
              <a:t>My jsme vložili: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povinnost nákladově orientované ceny ve STŘ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možnost se domluvit Společné technické řešení nepoužít. </a:t>
            </a:r>
          </a:p>
          <a:p>
            <a:pPr algn="l"/>
            <a:endParaRPr lang="cs-CZ" dirty="0">
              <a:latin typeface="+mj-lt"/>
            </a:endParaRPr>
          </a:p>
          <a:p>
            <a:pPr algn="l"/>
            <a:endParaRPr lang="cs-CZ" dirty="0">
              <a:latin typeface="+mj-lt"/>
            </a:endParaRPr>
          </a:p>
          <a:p>
            <a:pPr algn="l"/>
            <a:endParaRPr lang="cs-CZ" dirty="0">
              <a:latin typeface="+mj-lt"/>
            </a:endParaRPr>
          </a:p>
          <a:p>
            <a:pPr algn="l"/>
            <a:br>
              <a:rPr lang="cs-CZ" dirty="0">
                <a:latin typeface="+mj-lt"/>
                <a:sym typeface="Wingdings" panose="05000000000000000000" pitchFamily="2" charset="2"/>
              </a:rPr>
            </a:br>
            <a:br>
              <a:rPr lang="cs-CZ" dirty="0">
                <a:latin typeface="+mj-lt"/>
                <a:sym typeface="Wingdings" panose="05000000000000000000" pitchFamily="2" charset="2"/>
              </a:rPr>
            </a:br>
            <a:r>
              <a:rPr lang="cs-CZ" dirty="0">
                <a:latin typeface="+mj-lt"/>
              </a:rPr>
              <a:t> </a:t>
            </a:r>
            <a:endParaRPr lang="cs-CZ" b="0" i="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3768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6928" y="155643"/>
            <a:ext cx="11021438" cy="699853"/>
          </a:xfrm>
        </p:spPr>
        <p:txBody>
          <a:bodyPr>
            <a:noAutofit/>
          </a:bodyPr>
          <a:lstStyle/>
          <a:p>
            <a:r>
              <a:rPr lang="pl-PL" sz="4000" b="1" dirty="0"/>
              <a:t>Novinky v Zákoně o elektronických komunikacích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dirty="0"/>
              <a:t>						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3820" y="6354579"/>
            <a:ext cx="1324489" cy="495136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8A79F4A-5A68-4E44-9512-ACC051954597}"/>
              </a:ext>
            </a:extLst>
          </p:cNvPr>
          <p:cNvSpPr txBox="1"/>
          <p:nvPr/>
        </p:nvSpPr>
        <p:spPr>
          <a:xfrm>
            <a:off x="550507" y="1259633"/>
            <a:ext cx="106555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cs-CZ" dirty="0">
                <a:solidFill>
                  <a:srgbClr val="615E5A"/>
                </a:solidFill>
                <a:latin typeface="Open Sans" panose="020B0606030504020204" pitchFamily="34" charset="0"/>
              </a:rPr>
              <a:t> </a:t>
            </a:r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1FC512B-AB04-4770-9002-B47CBBAD8F83}"/>
              </a:ext>
            </a:extLst>
          </p:cNvPr>
          <p:cNvSpPr txBox="1"/>
          <p:nvPr/>
        </p:nvSpPr>
        <p:spPr>
          <a:xfrm>
            <a:off x="665091" y="760246"/>
            <a:ext cx="103251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cs-CZ" dirty="0"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Rodná čísla a Bezvýznamový identifikátor</a:t>
            </a:r>
          </a:p>
          <a:p>
            <a:pPr algn="l"/>
            <a:endParaRPr lang="cs-CZ" dirty="0">
              <a:latin typeface="+mj-lt"/>
            </a:endParaRPr>
          </a:p>
          <a:p>
            <a:pPr algn="l"/>
            <a:br>
              <a:rPr lang="cs-CZ" dirty="0">
                <a:latin typeface="+mj-lt"/>
                <a:sym typeface="Wingdings" panose="05000000000000000000" pitchFamily="2" charset="2"/>
              </a:rPr>
            </a:br>
            <a:br>
              <a:rPr lang="cs-CZ" dirty="0">
                <a:latin typeface="+mj-lt"/>
                <a:sym typeface="Wingdings" panose="05000000000000000000" pitchFamily="2" charset="2"/>
              </a:rPr>
            </a:br>
            <a:r>
              <a:rPr lang="cs-CZ" dirty="0">
                <a:latin typeface="+mj-lt"/>
              </a:rPr>
              <a:t> </a:t>
            </a:r>
            <a:endParaRPr lang="cs-CZ" b="0" i="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8534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dirty="0"/>
              <a:t>						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23170" y="1103625"/>
            <a:ext cx="1069558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Děkuji Vám za pozornost.</a:t>
            </a:r>
          </a:p>
          <a:p>
            <a:pPr marL="342900" indent="-342900">
              <a:buFontTx/>
              <a:buChar char="-"/>
            </a:pPr>
            <a:endParaRPr lang="cs-CZ" sz="2200" dirty="0"/>
          </a:p>
          <a:p>
            <a:pPr marL="342900" indent="-342900">
              <a:buFontTx/>
              <a:buChar char="-"/>
            </a:pPr>
            <a:endParaRPr lang="cs-CZ" sz="2200" dirty="0"/>
          </a:p>
          <a:p>
            <a:pPr marL="342900" indent="-342900">
              <a:buFontTx/>
              <a:buChar char="-"/>
            </a:pPr>
            <a:endParaRPr lang="cs-CZ" sz="2200" dirty="0"/>
          </a:p>
          <a:p>
            <a:pPr marL="342900" indent="-342900">
              <a:buFontTx/>
              <a:buChar char="-"/>
            </a:pPr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pPr algn="r"/>
            <a:r>
              <a:rPr lang="cs-CZ" sz="2200" dirty="0"/>
              <a:t>Výbor nezávislého ICT průmyslu, </a:t>
            </a:r>
            <a:r>
              <a:rPr lang="cs-CZ" sz="2200" dirty="0" err="1"/>
              <a:t>z.s</a:t>
            </a:r>
            <a:endParaRPr lang="cs-CZ" sz="2200" dirty="0"/>
          </a:p>
          <a:p>
            <a:pPr algn="r"/>
            <a:r>
              <a:rPr lang="cs-CZ" sz="2200" dirty="0"/>
              <a:t>jakub.rejzek@vnictp.cz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825" y="2502292"/>
            <a:ext cx="2038350" cy="762000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53868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3816</TotalTime>
  <Words>742</Words>
  <Application>Microsoft Office PowerPoint</Application>
  <PresentationFormat>Širokoúhlá obrazovka</PresentationFormat>
  <Paragraphs>76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inherit</vt:lpstr>
      <vt:lpstr>Open Sans</vt:lpstr>
      <vt:lpstr>Motiv Office</vt:lpstr>
      <vt:lpstr>Legislativní blok ISP Futuretec spotřebitel</vt:lpstr>
      <vt:lpstr>Novinky v Zákoně o elektronických komunikacích</vt:lpstr>
      <vt:lpstr>Novinky v Zákoně o elektronických komunikacích</vt:lpstr>
      <vt:lpstr>Novinky v Zákoně o elektronických komunikacích</vt:lpstr>
      <vt:lpstr>Novinky v Zákoně o elektronických komunikacích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dokáže bezdrát s optikou v síti NGA</dc:title>
  <dc:creator>Jakub Rejzek</dc:creator>
  <cp:lastModifiedBy>Jakub Rejzek</cp:lastModifiedBy>
  <cp:revision>139</cp:revision>
  <dcterms:created xsi:type="dcterms:W3CDTF">2015-03-11T15:02:03Z</dcterms:created>
  <dcterms:modified xsi:type="dcterms:W3CDTF">2021-08-18T13:09:55Z</dcterms:modified>
</cp:coreProperties>
</file>