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24" r:id="rId1"/>
  </p:sldMasterIdLst>
  <p:notesMasterIdLst>
    <p:notesMasterId r:id="rId10"/>
  </p:notesMasterIdLst>
  <p:handoutMasterIdLst>
    <p:handoutMasterId r:id="rId11"/>
  </p:handoutMasterIdLst>
  <p:sldIdLst>
    <p:sldId id="256" r:id="rId2"/>
    <p:sldId id="259" r:id="rId3"/>
    <p:sldId id="257" r:id="rId4"/>
    <p:sldId id="260" r:id="rId5"/>
    <p:sldId id="267" r:id="rId6"/>
    <p:sldId id="271" r:id="rId7"/>
    <p:sldId id="265" r:id="rId8"/>
    <p:sldId id="258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Oddíl bez názvu" id="{DF6CF1DC-604E-5344-A634-363FC138EA57}">
          <p14:sldIdLst>
            <p14:sldId id="256"/>
            <p14:sldId id="259"/>
            <p14:sldId id="257"/>
            <p14:sldId id="260"/>
            <p14:sldId id="267"/>
            <p14:sldId id="271"/>
            <p14:sldId id="265"/>
            <p14:sldId id="258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B592C"/>
    <a:srgbClr val="62B93D"/>
    <a:srgbClr val="F8D7CD"/>
    <a:srgbClr val="29AD32"/>
    <a:srgbClr val="28B331"/>
    <a:srgbClr val="2BB735"/>
    <a:srgbClr val="34942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Střední styl 2 – zvýraznění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03" autoAdjust="0"/>
    <p:restoredTop sz="86395"/>
  </p:normalViewPr>
  <p:slideViewPr>
    <p:cSldViewPr snapToObjects="1">
      <p:cViewPr varScale="1">
        <p:scale>
          <a:sx n="113" d="100"/>
          <a:sy n="113" d="100"/>
        </p:scale>
        <p:origin x="120" y="16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en-US"/>
              <a:t>Komplexní telekomunikační řešení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A817278-9594-B04F-97D6-63899DCFAC36}" type="datetime1">
              <a:rPr lang="en-US" smtClean="0"/>
              <a:t>2/3/2021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6496938-B089-F448-9DBC-97D4E16B9E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8447732"/>
      </p:ext>
    </p:extLst>
  </p:cSld>
  <p:clrMap bg1="lt1" tx1="dk1" bg2="lt2" tx2="dk2" accent1="accent1" accent2="accent2" accent3="accent3" accent4="accent4" accent5="accent5" accent6="accent6" hlink="hlink" folHlink="folHlink"/>
  <p:hf sldNum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Helvetica"/>
              </a:defRPr>
            </a:lvl1pPr>
          </a:lstStyle>
          <a:p>
            <a:r>
              <a:rPr lang="en-US"/>
              <a:t>Komplexní telekomunikační řešení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Helvetica"/>
              </a:defRPr>
            </a:lvl1pPr>
          </a:lstStyle>
          <a:p>
            <a:fld id="{8066E564-DCA5-694F-884F-D5417E84ED6B}" type="datetime1">
              <a:rPr lang="en-US" smtClean="0"/>
              <a:t>2/3/2021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dirty="0" err="1"/>
              <a:t>Click</a:t>
            </a:r>
            <a:r>
              <a:rPr lang="cs-CZ" dirty="0"/>
              <a:t> to </a:t>
            </a:r>
            <a:r>
              <a:rPr lang="cs-CZ" dirty="0" err="1"/>
              <a:t>edit</a:t>
            </a:r>
            <a:r>
              <a:rPr lang="cs-CZ" dirty="0"/>
              <a:t> Master text </a:t>
            </a:r>
            <a:r>
              <a:rPr lang="cs-CZ" dirty="0" err="1"/>
              <a:t>styles</a:t>
            </a:r>
            <a:endParaRPr lang="cs-CZ" dirty="0"/>
          </a:p>
          <a:p>
            <a:pPr lvl="1"/>
            <a:r>
              <a:rPr lang="cs-CZ" dirty="0"/>
              <a:t>Second </a:t>
            </a:r>
            <a:r>
              <a:rPr lang="cs-CZ" dirty="0" err="1"/>
              <a:t>level</a:t>
            </a:r>
            <a:endParaRPr lang="cs-CZ" dirty="0"/>
          </a:p>
          <a:p>
            <a:pPr lvl="2"/>
            <a:r>
              <a:rPr lang="cs-CZ" dirty="0" err="1"/>
              <a:t>Third</a:t>
            </a:r>
            <a:r>
              <a:rPr lang="cs-CZ" dirty="0"/>
              <a:t> </a:t>
            </a:r>
            <a:r>
              <a:rPr lang="cs-CZ" dirty="0" err="1"/>
              <a:t>level</a:t>
            </a:r>
            <a:endParaRPr lang="cs-CZ" dirty="0"/>
          </a:p>
          <a:p>
            <a:pPr lvl="3"/>
            <a:r>
              <a:rPr lang="cs-CZ" dirty="0" err="1"/>
              <a:t>Fourth</a:t>
            </a:r>
            <a:r>
              <a:rPr lang="cs-CZ" dirty="0"/>
              <a:t> </a:t>
            </a:r>
            <a:r>
              <a:rPr lang="cs-CZ" dirty="0" err="1"/>
              <a:t>level</a:t>
            </a:r>
            <a:endParaRPr lang="cs-CZ" dirty="0"/>
          </a:p>
          <a:p>
            <a:pPr lvl="4"/>
            <a:r>
              <a:rPr lang="cs-CZ" dirty="0" err="1"/>
              <a:t>Fifth</a:t>
            </a:r>
            <a:r>
              <a:rPr lang="cs-CZ" dirty="0"/>
              <a:t> </a:t>
            </a:r>
            <a:r>
              <a:rPr lang="cs-CZ" dirty="0" err="1"/>
              <a:t>level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Helvetica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Helvetica"/>
              </a:defRPr>
            </a:lvl1pPr>
          </a:lstStyle>
          <a:p>
            <a:fld id="{B4F16232-DDD2-C940-A313-BC5F7A56664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9798570"/>
      </p:ext>
    </p:extLst>
  </p:cSld>
  <p:clrMap bg1="lt1" tx1="dk1" bg2="lt2" tx2="dk2" accent1="accent1" accent2="accent2" accent3="accent3" accent4="accent4" accent5="accent5" accent6="accent6" hlink="hlink" folHlink="folHlink"/>
  <p:hf sldNum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Helvetica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Helvetica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Helvetica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Helvetica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Helvetica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záhlaví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en-US"/>
              <a:t>Komplexní telekomunikační řešení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57128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bg>
      <p:bgPr>
        <a:blipFill dpi="0" rotWithShape="1">
          <a:blip r:embed="rId2">
            <a:lum/>
          </a:blip>
          <a:srcRect/>
          <a:stretch>
            <a:fillRect l="-5000" t="-9000" r="5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 dirty="0"/>
              <a:t>Nadpis prezentace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dirty="0"/>
              <a:t>Kliknutím můžete upravit styl předlohy.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91655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ěžný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483695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7509519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737996"/>
      </p:ext>
    </p:extLst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24072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4756B514-11F7-0041-8423-396CF26E347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33"/>
            <a:ext cx="617220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cs-CZ"/>
          </a:p>
        </p:txBody>
      </p:sp>
      <p:sp>
        <p:nvSpPr>
          <p:cNvPr id="4" name="Zástupný symbol pro text 3">
            <a:extLst>
              <a:ext uri="{FF2B5EF4-FFF2-40B4-BE49-F238E27FC236}">
                <a16:creationId xmlns:a16="http://schemas.microsoft.com/office/drawing/2014/main" id="{77596F2E-2B12-6342-A3C4-0F841A0943D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r>
              <a:rPr lang="cs-CZ"/>
              <a:t>Upravte styly předlohy textu.
Druhá úroveň
Třetí úroveň
Čtvrtá úroveň
Pátá úroveň</a:t>
            </a:r>
          </a:p>
        </p:txBody>
      </p:sp>
    </p:spTree>
    <p:extLst>
      <p:ext uri="{BB962C8B-B14F-4D97-AF65-F5344CB8AC3E}">
        <p14:creationId xmlns:p14="http://schemas.microsoft.com/office/powerpoint/2010/main" val="1501141751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Záverečný snímek">
    <p:bg>
      <p:bgPr>
        <a:blipFill dpi="0" rotWithShape="1">
          <a:blip r:embed="rId2">
            <a:lum/>
          </a:blip>
          <a:srcRect/>
          <a:stretch>
            <a:fillRect l="-5000" t="-9000" r="5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524000" y="2503487"/>
            <a:ext cx="9144000" cy="1006475"/>
          </a:xfrm>
        </p:spPr>
        <p:txBody>
          <a:bodyPr anchor="b"/>
          <a:lstStyle>
            <a:lvl1pPr algn="ctr">
              <a:defRPr sz="4000"/>
            </a:lvl1pPr>
          </a:lstStyle>
          <a:p>
            <a:r>
              <a:rPr lang="cs-CZ" dirty="0"/>
              <a:t>Nadpis poděkování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53861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8">
            <a:alphaModFix amt="30000"/>
            <a:lum/>
          </a:blip>
          <a:srcRect/>
          <a:stretch>
            <a:fillRect l="-5000" t="-9000" r="5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231904" y="437133"/>
            <a:ext cx="6121896" cy="83162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dirty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59524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13601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5" r:id="rId1"/>
    <p:sldLayoutId id="2147483726" r:id="rId2"/>
    <p:sldLayoutId id="2147483728" r:id="rId3"/>
    <p:sldLayoutId id="2147483730" r:id="rId4"/>
    <p:sldLayoutId id="2147483721" r:id="rId5"/>
    <p:sldLayoutId id="2147483731" r:id="rId6"/>
  </p:sldLayoutIdLst>
  <p:hf sldNum="0" hdr="0" ftr="0" dt="0"/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://www.wifidoktor.cz/" TargetMode="Externa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0746A3A-57D1-4254-B1E4-0CED09086D6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2"/>
            <a:ext cx="9144000" cy="2738685"/>
          </a:xfrm>
        </p:spPr>
        <p:txBody>
          <a:bodyPr>
            <a:normAutofit/>
          </a:bodyPr>
          <a:lstStyle/>
          <a:p>
            <a:r>
              <a:rPr lang="cs-CZ" sz="4000" dirty="0"/>
              <a:t>Nové funkce v segmentu </a:t>
            </a:r>
            <a:br>
              <a:rPr lang="cs-CZ" sz="4000" dirty="0"/>
            </a:br>
            <a:r>
              <a:rPr lang="cs-CZ" sz="4000" dirty="0"/>
              <a:t>dostupné </a:t>
            </a:r>
            <a:r>
              <a:rPr lang="cs-CZ" sz="4000" dirty="0" err="1"/>
              <a:t>Enterprise</a:t>
            </a:r>
            <a:r>
              <a:rPr lang="cs-CZ" sz="4000" dirty="0"/>
              <a:t> </a:t>
            </a:r>
            <a:r>
              <a:rPr lang="cs-CZ" sz="4000" dirty="0" err="1"/>
              <a:t>WiFi</a:t>
            </a:r>
            <a:endParaRPr lang="cs-CZ" sz="4000" dirty="0"/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AE6D56AC-0D99-43A2-8E7A-EA5779A4119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10000"/>
          </a:bodyPr>
          <a:lstStyle/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r>
              <a:rPr lang="cs-CZ" dirty="0"/>
              <a:t>Ing. Jan Stejskal, VanCo.cz</a:t>
            </a:r>
          </a:p>
        </p:txBody>
      </p:sp>
      <p:pic>
        <p:nvPicPr>
          <p:cNvPr id="1026" name="Picture 2" descr="Smart Networking - Work Smart with EnGenius Cloud">
            <a:extLst>
              <a:ext uri="{FF2B5EF4-FFF2-40B4-BE49-F238E27FC236}">
                <a16:creationId xmlns:a16="http://schemas.microsoft.com/office/drawing/2014/main" id="{AA59F362-C370-4DC1-AE9B-2F0440785B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1816" y="246672"/>
            <a:ext cx="4248472" cy="950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20165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269AB15-63DC-479E-BC47-272B5E1A13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WiFi</a:t>
            </a:r>
            <a:r>
              <a:rPr lang="cs-CZ" dirty="0"/>
              <a:t> 6 jako standard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42ED8D7-9207-4C32-A703-F91F3355F45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44183" indent="-457200">
              <a:lnSpc>
                <a:spcPct val="90000"/>
              </a:lnSpc>
              <a:spcBef>
                <a:spcPts val="914"/>
              </a:spcBef>
              <a:buClr>
                <a:schemeClr val="dk1"/>
              </a:buClr>
              <a:buSzPts val="2400"/>
              <a:buFont typeface="Arial" panose="020B0604020202020204" pitchFamily="34" charset="0"/>
              <a:buChar char="•"/>
            </a:pPr>
            <a:r>
              <a:rPr lang="cs-CZ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Většina nových řešení postavena na </a:t>
            </a:r>
            <a:r>
              <a:rPr lang="cs-CZ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WiFi</a:t>
            </a:r>
            <a:r>
              <a:rPr lang="cs-CZ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6, poptávka po </a:t>
            </a:r>
            <a:r>
              <a:rPr lang="cs-CZ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WiFi</a:t>
            </a:r>
            <a:r>
              <a:rPr lang="cs-CZ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5 již prudce klesá, důvod:</a:t>
            </a:r>
          </a:p>
          <a:p>
            <a:pPr marL="544183" indent="-457200">
              <a:lnSpc>
                <a:spcPct val="90000"/>
              </a:lnSpc>
              <a:spcBef>
                <a:spcPts val="914"/>
              </a:spcBef>
              <a:buClr>
                <a:schemeClr val="dk1"/>
              </a:buClr>
              <a:buSzPts val="2400"/>
              <a:buFont typeface="Arial" panose="020B0604020202020204" pitchFamily="34" charset="0"/>
              <a:buChar char="•"/>
            </a:pPr>
            <a:endParaRPr lang="cs-CZ" sz="40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544183" indent="-457200">
              <a:lnSpc>
                <a:spcPct val="90000"/>
              </a:lnSpc>
              <a:spcBef>
                <a:spcPts val="914"/>
              </a:spcBef>
              <a:buClr>
                <a:schemeClr val="dk1"/>
              </a:buClr>
              <a:buSzPts val="2400"/>
              <a:buFont typeface="Arial" panose="020B0604020202020204" pitchFamily="34" charset="0"/>
              <a:buChar char="•"/>
            </a:pPr>
            <a:r>
              <a:rPr lang="cs-CZ" sz="2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5 GHz, </a:t>
            </a:r>
            <a:r>
              <a:rPr lang="en-US" sz="2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80MHz</a:t>
            </a:r>
            <a:r>
              <a:rPr lang="cs-CZ" sz="2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T</a:t>
            </a:r>
            <a:r>
              <a:rPr lang="en-US" sz="2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X 17</a:t>
            </a:r>
            <a:r>
              <a:rPr lang="cs-CZ" sz="2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dBm</a:t>
            </a:r>
            <a:endParaRPr lang="cs-CZ" sz="2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544183" indent="-457200">
              <a:lnSpc>
                <a:spcPct val="90000"/>
              </a:lnSpc>
              <a:spcBef>
                <a:spcPts val="914"/>
              </a:spcBef>
              <a:buClr>
                <a:schemeClr val="dk1"/>
              </a:buClr>
              <a:buSzPts val="2400"/>
              <a:buFont typeface="Arial" panose="020B0604020202020204" pitchFamily="34" charset="0"/>
              <a:buChar char="•"/>
            </a:pPr>
            <a:r>
              <a:rPr lang="cs-CZ" sz="2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Cca 6 m skrz dřevěné dveře</a:t>
            </a:r>
          </a:p>
          <a:p>
            <a:pPr marL="544183" indent="-457200">
              <a:lnSpc>
                <a:spcPct val="90000"/>
              </a:lnSpc>
              <a:spcBef>
                <a:spcPts val="914"/>
              </a:spcBef>
              <a:buClr>
                <a:schemeClr val="dk1"/>
              </a:buClr>
              <a:buSzPts val="2400"/>
              <a:buFont typeface="Arial" panose="020B0604020202020204" pitchFamily="34" charset="0"/>
              <a:buChar char="•"/>
            </a:pPr>
            <a:r>
              <a:rPr lang="cs-CZ" sz="2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Souběžný TX/RX TCP provoz</a:t>
            </a:r>
          </a:p>
          <a:p>
            <a:pPr marL="544183" indent="-457200">
              <a:lnSpc>
                <a:spcPct val="90000"/>
              </a:lnSpc>
              <a:spcBef>
                <a:spcPts val="914"/>
              </a:spcBef>
              <a:buClr>
                <a:schemeClr val="dk1"/>
              </a:buClr>
              <a:buSzPts val="2400"/>
              <a:buFont typeface="Arial" panose="020B0604020202020204" pitchFamily="34" charset="0"/>
              <a:buChar char="•"/>
            </a:pPr>
            <a:r>
              <a:rPr lang="cs-CZ" sz="2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Měření pomocí </a:t>
            </a:r>
            <a:r>
              <a:rPr lang="cs-CZ" sz="2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IxChariot</a:t>
            </a:r>
            <a:endParaRPr lang="cs-CZ" sz="2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7D4443F5-B5FB-4979-B7F0-28A51F83EDE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7" r="338" b="1548"/>
          <a:stretch/>
        </p:blipFill>
        <p:spPr bwMode="auto">
          <a:xfrm>
            <a:off x="5966582" y="2642816"/>
            <a:ext cx="5908918" cy="3778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747263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7990027-1B4F-4C9C-A2C2-49F18ADBB3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Cloud vs. On-premise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E3CC788-61C1-47E1-BEE7-A395BA5ABA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4735" y="1856706"/>
            <a:ext cx="10515600" cy="4483695"/>
          </a:xfrm>
        </p:spPr>
        <p:txBody>
          <a:bodyPr>
            <a:normAutofit/>
          </a:bodyPr>
          <a:lstStyle/>
          <a:p>
            <a:pPr marL="544183" indent="-457200">
              <a:lnSpc>
                <a:spcPct val="90000"/>
              </a:lnSpc>
              <a:spcBef>
                <a:spcPts val="914"/>
              </a:spcBef>
              <a:buClr>
                <a:schemeClr val="dk1"/>
              </a:buClr>
              <a:buSzPts val="2400"/>
              <a:buFont typeface="Arial" panose="020B0604020202020204" pitchFamily="34" charset="0"/>
              <a:buChar char="•"/>
            </a:pPr>
            <a:r>
              <a:rPr lang="cs-CZ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Přesun řešení od On-premise ke Cloud kontrolérům</a:t>
            </a:r>
          </a:p>
          <a:p>
            <a:pPr marL="544183" indent="-457200">
              <a:lnSpc>
                <a:spcPct val="90000"/>
              </a:lnSpc>
              <a:spcBef>
                <a:spcPts val="914"/>
              </a:spcBef>
              <a:buClr>
                <a:schemeClr val="dk1"/>
              </a:buClr>
              <a:buSzPts val="2400"/>
              <a:buFont typeface="Arial" panose="020B0604020202020204" pitchFamily="34" charset="0"/>
              <a:buChar char="•"/>
            </a:pPr>
            <a:r>
              <a:rPr lang="cs-CZ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Aktuálně EnGenius 68 % Cloud vs 32 % On-premise</a:t>
            </a:r>
          </a:p>
          <a:p>
            <a:pPr marL="623887">
              <a:lnSpc>
                <a:spcPct val="90000"/>
              </a:lnSpc>
              <a:spcBef>
                <a:spcPts val="914"/>
              </a:spcBef>
              <a:buClr>
                <a:schemeClr val="dk1"/>
              </a:buClr>
              <a:buSzPts val="2400"/>
            </a:pPr>
            <a:endParaRPr lang="cs-CZ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536575" indent="-536575">
              <a:lnSpc>
                <a:spcPct val="90000"/>
              </a:lnSpc>
              <a:spcBef>
                <a:spcPts val="914"/>
              </a:spcBef>
              <a:buClr>
                <a:schemeClr val="dk1"/>
              </a:buClr>
              <a:buSzPts val="2400"/>
              <a:buFont typeface="Arial" panose="020B0604020202020204" pitchFamily="34" charset="0"/>
              <a:buChar char="•"/>
            </a:pPr>
            <a:r>
              <a:rPr lang="cs-CZ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Neomezený výkon a škálovatelnost</a:t>
            </a:r>
          </a:p>
          <a:p>
            <a:pPr marL="993775" lvl="1" indent="-536575">
              <a:spcBef>
                <a:spcPts val="914"/>
              </a:spcBef>
              <a:buClr>
                <a:schemeClr val="dk1"/>
              </a:buClr>
              <a:buSzPts val="2400"/>
            </a:pPr>
            <a:r>
              <a:rPr lang="cs-CZ" sz="2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Bez omezení počtu AP, sítí, organizací, apod.</a:t>
            </a:r>
          </a:p>
          <a:p>
            <a:pPr marL="536575" indent="-536575">
              <a:lnSpc>
                <a:spcPct val="90000"/>
              </a:lnSpc>
              <a:spcBef>
                <a:spcPts val="914"/>
              </a:spcBef>
              <a:buClr>
                <a:schemeClr val="dk1"/>
              </a:buClr>
              <a:buSzPts val="2400"/>
              <a:buFont typeface="Arial" panose="020B0604020202020204" pitchFamily="34" charset="0"/>
              <a:buChar char="•"/>
            </a:pPr>
            <a:r>
              <a:rPr lang="cs-CZ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Výpočetní výkon pro analytiku</a:t>
            </a:r>
            <a:endParaRPr lang="cs-CZ" sz="24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544183" indent="-457200">
              <a:lnSpc>
                <a:spcPct val="90000"/>
              </a:lnSpc>
              <a:spcBef>
                <a:spcPts val="914"/>
              </a:spcBef>
              <a:buClr>
                <a:schemeClr val="dk1"/>
              </a:buClr>
              <a:buSzPts val="2400"/>
              <a:buFont typeface="Arial" panose="020B0604020202020204" pitchFamily="34" charset="0"/>
              <a:buChar char="•"/>
            </a:pPr>
            <a:r>
              <a:rPr lang="cs-CZ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Bezpečnost (HW i SW)</a:t>
            </a:r>
          </a:p>
          <a:p>
            <a:pPr marL="544183" indent="-457200">
              <a:lnSpc>
                <a:spcPct val="90000"/>
              </a:lnSpc>
              <a:spcBef>
                <a:spcPts val="914"/>
              </a:spcBef>
              <a:buClr>
                <a:schemeClr val="dk1"/>
              </a:buClr>
              <a:buSzPts val="2400"/>
              <a:buFont typeface="Arial" panose="020B0604020202020204" pitchFamily="34" charset="0"/>
              <a:buChar char="•"/>
            </a:pPr>
            <a:r>
              <a:rPr lang="cs-CZ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Dostupnost (typicky AWS = garance)</a:t>
            </a:r>
          </a:p>
        </p:txBody>
      </p:sp>
      <p:sp>
        <p:nvSpPr>
          <p:cNvPr id="6" name="Zástupný obsah 2">
            <a:extLst>
              <a:ext uri="{FF2B5EF4-FFF2-40B4-BE49-F238E27FC236}">
                <a16:creationId xmlns:a16="http://schemas.microsoft.com/office/drawing/2014/main" id="{22340798-CE2B-4449-96C8-2E123AAB6AAB}"/>
              </a:ext>
            </a:extLst>
          </p:cNvPr>
          <p:cNvSpPr txBox="1">
            <a:spLocks/>
          </p:cNvSpPr>
          <p:nvPr/>
        </p:nvSpPr>
        <p:spPr>
          <a:xfrm>
            <a:off x="6816080" y="1926559"/>
            <a:ext cx="4614809" cy="448369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cs-CZ" dirty="0"/>
          </a:p>
        </p:txBody>
      </p:sp>
      <p:pic>
        <p:nvPicPr>
          <p:cNvPr id="1026" name="Picture 2" descr="EnGenius Cloud - Monitor with Visualized Insights | Solwise Ltd">
            <a:extLst>
              <a:ext uri="{FF2B5EF4-FFF2-40B4-BE49-F238E27FC236}">
                <a16:creationId xmlns:a16="http://schemas.microsoft.com/office/drawing/2014/main" id="{7CBDBF4E-AA58-409B-940C-19ED30FA8E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0176" y="4005064"/>
            <a:ext cx="4327972" cy="22262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605115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96E51A2-658A-4695-9292-AF5E57FEF8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Ethernet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0314463-3E98-49E7-B689-8C6CF5BA21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700809"/>
            <a:ext cx="10515600" cy="4896544"/>
          </a:xfrm>
        </p:spPr>
        <p:txBody>
          <a:bodyPr>
            <a:normAutofit/>
          </a:bodyPr>
          <a:lstStyle/>
          <a:p>
            <a:pPr marL="544183" indent="-457200">
              <a:lnSpc>
                <a:spcPct val="90000"/>
              </a:lnSpc>
              <a:spcBef>
                <a:spcPts val="914"/>
              </a:spcBef>
              <a:buClr>
                <a:schemeClr val="dk1"/>
              </a:buClr>
              <a:buSzPts val="2400"/>
              <a:buFont typeface="Arial" panose="020B0604020202020204" pitchFamily="34" charset="0"/>
              <a:buChar char="•"/>
            </a:pPr>
            <a:r>
              <a:rPr lang="cs-CZ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Gigabit Ethernet často již nestačí </a:t>
            </a:r>
            <a:r>
              <a:rPr lang="cs-CZ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WiFi</a:t>
            </a:r>
            <a:r>
              <a:rPr lang="cs-CZ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části přístupových bodů</a:t>
            </a:r>
          </a:p>
          <a:p>
            <a:pPr marL="544183" lvl="1" indent="-457200">
              <a:lnSpc>
                <a:spcPct val="90000"/>
              </a:lnSpc>
              <a:spcBef>
                <a:spcPts val="914"/>
              </a:spcBef>
              <a:buClr>
                <a:schemeClr val="dk1"/>
              </a:buClr>
              <a:buSzPts val="2400"/>
              <a:buFont typeface="Arial" panose="020B0604020202020204" pitchFamily="34" charset="0"/>
              <a:buChar char="•"/>
            </a:pPr>
            <a:r>
              <a:rPr lang="cs-CZ" sz="2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Nástup 2.5 / 5 / 10 G Ethernetu</a:t>
            </a:r>
          </a:p>
          <a:p>
            <a:pPr marL="1073150" lvl="2" indent="-263525">
              <a:lnSpc>
                <a:spcPct val="90000"/>
              </a:lnSpc>
              <a:spcBef>
                <a:spcPts val="914"/>
              </a:spcBef>
              <a:buClr>
                <a:schemeClr val="dk1"/>
              </a:buClr>
              <a:buSzPts val="2400"/>
              <a:buFont typeface="Arial" panose="020B0604020202020204" pitchFamily="34" charset="0"/>
              <a:buChar char="•"/>
            </a:pPr>
            <a:r>
              <a:rPr lang="cs-CZ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Switche i přístupové body</a:t>
            </a:r>
          </a:p>
          <a:p>
            <a:pPr marL="1073150" lvl="2" indent="-263525">
              <a:lnSpc>
                <a:spcPct val="90000"/>
              </a:lnSpc>
              <a:spcBef>
                <a:spcPts val="914"/>
              </a:spcBef>
              <a:buClr>
                <a:schemeClr val="dk1"/>
              </a:buClr>
              <a:buSzPts val="2400"/>
              <a:buFont typeface="Arial" panose="020B0604020202020204" pitchFamily="34" charset="0"/>
              <a:buChar char="•"/>
            </a:pPr>
            <a:r>
              <a:rPr lang="cs-CZ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Možno využít stávající kabelovou infrastrukturu</a:t>
            </a:r>
          </a:p>
          <a:p>
            <a:pPr marL="544183" indent="-457200">
              <a:lnSpc>
                <a:spcPct val="90000"/>
              </a:lnSpc>
              <a:spcBef>
                <a:spcPts val="914"/>
              </a:spcBef>
              <a:buClr>
                <a:schemeClr val="dk1"/>
              </a:buClr>
              <a:buSzPts val="2400"/>
              <a:buFont typeface="Arial" panose="020B0604020202020204" pitchFamily="34" charset="0"/>
              <a:buChar char="•"/>
            </a:pPr>
            <a:endParaRPr lang="cs-CZ" sz="274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544183" indent="-457200">
              <a:lnSpc>
                <a:spcPct val="90000"/>
              </a:lnSpc>
              <a:spcBef>
                <a:spcPts val="914"/>
              </a:spcBef>
              <a:buClr>
                <a:schemeClr val="dk1"/>
              </a:buClr>
              <a:buSzPts val="2400"/>
              <a:buFont typeface="Arial" panose="020B0604020202020204" pitchFamily="34" charset="0"/>
              <a:buChar char="•"/>
            </a:pPr>
            <a:r>
              <a:rPr lang="cs-CZ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Pokročilé funkce EnGenius </a:t>
            </a:r>
            <a:r>
              <a:rPr lang="cs-CZ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switchů</a:t>
            </a:r>
            <a:endParaRPr lang="cs-CZ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073150" lvl="1" indent="-352425">
              <a:lnSpc>
                <a:spcPct val="90000"/>
              </a:lnSpc>
              <a:spcBef>
                <a:spcPts val="914"/>
              </a:spcBef>
              <a:buClr>
                <a:schemeClr val="dk1"/>
              </a:buClr>
              <a:buSzPts val="2400"/>
              <a:buFont typeface="Arial" panose="020B0604020202020204" pitchFamily="34" charset="0"/>
              <a:buChar char="•"/>
            </a:pPr>
            <a:r>
              <a:rPr lang="cs-CZ" sz="24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Continuous</a:t>
            </a:r>
            <a:r>
              <a:rPr lang="cs-CZ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PoE mode</a:t>
            </a:r>
          </a:p>
          <a:p>
            <a:pPr marL="1073150" lvl="1" indent="-352425">
              <a:lnSpc>
                <a:spcPct val="90000"/>
              </a:lnSpc>
              <a:spcBef>
                <a:spcPts val="914"/>
              </a:spcBef>
              <a:buClr>
                <a:schemeClr val="dk1"/>
              </a:buClr>
              <a:buSzPts val="2400"/>
              <a:buFont typeface="Arial" panose="020B0604020202020204" pitchFamily="34" charset="0"/>
              <a:buChar char="•"/>
            </a:pPr>
            <a:r>
              <a:rPr lang="cs-CZ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LLDP PoE </a:t>
            </a:r>
            <a:r>
              <a:rPr lang="cs-CZ" sz="24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watchdog</a:t>
            </a:r>
            <a:endParaRPr lang="cs-CZ" sz="24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073150" lvl="1" indent="-352425">
              <a:lnSpc>
                <a:spcPct val="90000"/>
              </a:lnSpc>
              <a:spcBef>
                <a:spcPts val="914"/>
              </a:spcBef>
              <a:buClr>
                <a:schemeClr val="dk1"/>
              </a:buClr>
              <a:buSzPts val="2400"/>
              <a:buFont typeface="Arial" panose="020B0604020202020204" pitchFamily="34" charset="0"/>
              <a:buChar char="•"/>
            </a:pPr>
            <a:r>
              <a:rPr lang="cs-CZ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Kompletní cloudová správa s možností výměny </a:t>
            </a:r>
          </a:p>
          <a:p>
            <a:pPr marL="720725" lvl="1" indent="0">
              <a:lnSpc>
                <a:spcPct val="90000"/>
              </a:lnSpc>
              <a:spcBef>
                <a:spcPts val="914"/>
              </a:spcBef>
              <a:buClr>
                <a:schemeClr val="dk1"/>
              </a:buClr>
              <a:buSzPts val="2400"/>
              <a:buNone/>
            </a:pPr>
            <a:r>
              <a:rPr lang="cs-CZ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	  </a:t>
            </a:r>
            <a:r>
              <a:rPr lang="cs-CZ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jedním kliknutím</a:t>
            </a:r>
          </a:p>
        </p:txBody>
      </p:sp>
      <p:grpSp>
        <p:nvGrpSpPr>
          <p:cNvPr id="8" name="Group 4">
            <a:extLst>
              <a:ext uri="{FF2B5EF4-FFF2-40B4-BE49-F238E27FC236}">
                <a16:creationId xmlns:a16="http://schemas.microsoft.com/office/drawing/2014/main" id="{2C01E824-EE1E-45F9-A291-05881ACBDBB0}"/>
              </a:ext>
            </a:extLst>
          </p:cNvPr>
          <p:cNvGrpSpPr/>
          <p:nvPr/>
        </p:nvGrpSpPr>
        <p:grpSpPr>
          <a:xfrm>
            <a:off x="8616280" y="4435699"/>
            <a:ext cx="2994212" cy="1485845"/>
            <a:chOff x="5111552" y="3684367"/>
            <a:chExt cx="12931546" cy="6417140"/>
          </a:xfrm>
        </p:grpSpPr>
        <p:pic>
          <p:nvPicPr>
            <p:cNvPr id="10" name="Picture 2">
              <a:extLst>
                <a:ext uri="{FF2B5EF4-FFF2-40B4-BE49-F238E27FC236}">
                  <a16:creationId xmlns:a16="http://schemas.microsoft.com/office/drawing/2014/main" id="{9ED98848-8847-4D30-99D3-F6FA0184965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6338027" y="5832246"/>
              <a:ext cx="11705071" cy="210868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" name="Picture 4">
              <a:extLst>
                <a:ext uri="{FF2B5EF4-FFF2-40B4-BE49-F238E27FC236}">
                  <a16:creationId xmlns:a16="http://schemas.microsoft.com/office/drawing/2014/main" id="{89D8081A-9DEA-461A-BC47-A6E92FB7162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9290804" y="3684367"/>
              <a:ext cx="8752294" cy="210868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" name="Picture 6">
              <a:extLst>
                <a:ext uri="{FF2B5EF4-FFF2-40B4-BE49-F238E27FC236}">
                  <a16:creationId xmlns:a16="http://schemas.microsoft.com/office/drawing/2014/main" id="{E2059A87-19CD-4586-94EF-B0BCB9EA150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5111552" y="7980124"/>
              <a:ext cx="12931546" cy="212138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712573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9542E2B-FE69-449C-B40A-6C9909CBA1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EnGenius - hardware </a:t>
            </a:r>
          </a:p>
        </p:txBody>
      </p:sp>
      <p:sp>
        <p:nvSpPr>
          <p:cNvPr id="7" name="Zástupný obsah 6">
            <a:extLst>
              <a:ext uri="{FF2B5EF4-FFF2-40B4-BE49-F238E27FC236}">
                <a16:creationId xmlns:a16="http://schemas.microsoft.com/office/drawing/2014/main" id="{86A3CDBB-8564-436E-B93F-ED66EB4207F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86983">
              <a:lnSpc>
                <a:spcPct val="90000"/>
              </a:lnSpc>
              <a:spcBef>
                <a:spcPts val="914"/>
              </a:spcBef>
              <a:buClr>
                <a:schemeClr val="dk1"/>
              </a:buClr>
              <a:buSzPts val="2400"/>
            </a:pPr>
            <a:endParaRPr lang="cs-CZ" sz="2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544183" indent="-457200">
              <a:lnSpc>
                <a:spcPct val="90000"/>
              </a:lnSpc>
              <a:spcBef>
                <a:spcPts val="914"/>
              </a:spcBef>
              <a:buClr>
                <a:schemeClr val="dk1"/>
              </a:buClr>
              <a:buSzPts val="2400"/>
              <a:buFont typeface="Arial" panose="020B0604020202020204" pitchFamily="34" charset="0"/>
              <a:buChar char="•"/>
            </a:pPr>
            <a:r>
              <a:rPr lang="cs-CZ" sz="2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Tri</a:t>
            </a:r>
            <a:r>
              <a:rPr lang="cs-CZ" sz="2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-band přístupové body včetně dedikovaného WiFi6E rádia</a:t>
            </a:r>
          </a:p>
          <a:p>
            <a:pPr marL="1257300" indent="-273050">
              <a:buFont typeface="Arial" panose="020B0604020202020204" pitchFamily="34" charset="0"/>
              <a:buChar char="•"/>
            </a:pPr>
            <a:r>
              <a:rPr lang="cs-CZ" sz="2400" b="0" i="0" u="none" strike="noStrike" baseline="0" dirty="0">
                <a:solidFill>
                  <a:srgbClr val="000000"/>
                </a:solidFill>
                <a:latin typeface="Roboto" panose="02000000000000000000" pitchFamily="2" charset="0"/>
              </a:rPr>
              <a:t>4x4 + 4x4 + 4x4 MU-MIMO</a:t>
            </a:r>
          </a:p>
          <a:p>
            <a:pPr marL="1257300" indent="-273050">
              <a:buFont typeface="Arial" panose="020B0604020202020204" pitchFamily="34" charset="0"/>
              <a:buChar char="•"/>
            </a:pPr>
            <a:r>
              <a:rPr lang="cs-CZ" sz="2400" b="0" i="0" u="none" strike="noStrike" baseline="0" dirty="0">
                <a:solidFill>
                  <a:srgbClr val="000000"/>
                </a:solidFill>
                <a:latin typeface="Roboto" panose="02000000000000000000" pitchFamily="2" charset="0"/>
              </a:rPr>
              <a:t>1148 + 2400 + 2400 Mbps = 6 </a:t>
            </a:r>
            <a:r>
              <a:rPr lang="cs-CZ" sz="2400" b="0" i="0" u="none" strike="noStrike" baseline="0" dirty="0" err="1">
                <a:solidFill>
                  <a:srgbClr val="000000"/>
                </a:solidFill>
                <a:latin typeface="Roboto" panose="02000000000000000000" pitchFamily="2" charset="0"/>
              </a:rPr>
              <a:t>Gbps</a:t>
            </a:r>
            <a:endParaRPr lang="cs-CZ" sz="2400" b="0" i="0" u="none" strike="noStrike" baseline="0" dirty="0">
              <a:solidFill>
                <a:srgbClr val="000000"/>
              </a:solidFill>
              <a:latin typeface="Roboto" panose="02000000000000000000" pitchFamily="2" charset="0"/>
            </a:endParaRPr>
          </a:p>
          <a:p>
            <a:pPr marL="1257300" indent="-273050">
              <a:buFont typeface="Arial" panose="020B0604020202020204" pitchFamily="34" charset="0"/>
              <a:buChar char="•"/>
            </a:pPr>
            <a:r>
              <a:rPr lang="cs-CZ" sz="2400" b="0" i="0" u="none" strike="noStrike" baseline="0" dirty="0">
                <a:solidFill>
                  <a:srgbClr val="000000"/>
                </a:solidFill>
                <a:latin typeface="Roboto" panose="02000000000000000000" pitchFamily="2" charset="0"/>
              </a:rPr>
              <a:t>2.5/5G Ethernet port 	</a:t>
            </a:r>
          </a:p>
          <a:p>
            <a:pPr marL="1257300" indent="-273050">
              <a:buFont typeface="Arial" panose="020B0604020202020204" pitchFamily="34" charset="0"/>
              <a:buChar char="•"/>
            </a:pPr>
            <a:endParaRPr lang="cs-CZ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536575" indent="-449263">
              <a:buFont typeface="Arial" panose="020B0604020202020204" pitchFamily="34" charset="0"/>
              <a:buChar char="•"/>
            </a:pPr>
            <a:r>
              <a:rPr lang="cs-CZ" sz="2800" dirty="0">
                <a:latin typeface="Calibri" panose="020F0502020204030204" pitchFamily="34" charset="0"/>
                <a:cs typeface="Calibri" panose="020F0502020204030204" pitchFamily="34" charset="0"/>
              </a:rPr>
              <a:t>Podpora BLE 5.2 – l</a:t>
            </a:r>
            <a:r>
              <a:rPr lang="cs-CZ" sz="2800" dirty="0">
                <a:solidFill>
                  <a:schemeClr val="dk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okalizační data, marketingové nástroje, </a:t>
            </a:r>
            <a:r>
              <a:rPr lang="cs-CZ" sz="2800" dirty="0" err="1">
                <a:solidFill>
                  <a:schemeClr val="dk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heatmapy</a:t>
            </a:r>
            <a:endParaRPr lang="cs-CZ" sz="2800" dirty="0">
              <a:solidFill>
                <a:schemeClr val="dk1"/>
              </a:solidFill>
              <a:latin typeface="Calibri" panose="020F0502020204030204" pitchFamily="34" charset="0"/>
              <a:ea typeface="Calibri"/>
              <a:cs typeface="Calibri" panose="020F0502020204030204" pitchFamily="34" charset="0"/>
              <a:sym typeface="Calibri"/>
            </a:endParaRPr>
          </a:p>
          <a:p>
            <a:pPr marL="993775" lvl="1" indent="-449263"/>
            <a:r>
              <a:rPr lang="cs-CZ" dirty="0">
                <a:solidFill>
                  <a:schemeClr val="dk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Měření konverze, doby zaujetí, </a:t>
            </a:r>
            <a:r>
              <a:rPr lang="cs-CZ" dirty="0" err="1">
                <a:solidFill>
                  <a:schemeClr val="dk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push</a:t>
            </a:r>
            <a:r>
              <a:rPr lang="cs-CZ" dirty="0">
                <a:solidFill>
                  <a:schemeClr val="dk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 notifikace</a:t>
            </a:r>
          </a:p>
          <a:p>
            <a:pPr marL="536575" indent="-449263">
              <a:buFont typeface="Arial" panose="020B0604020202020204" pitchFamily="34" charset="0"/>
              <a:buChar char="•"/>
            </a:pPr>
            <a:endParaRPr lang="cs-CZ" sz="2800" dirty="0">
              <a:solidFill>
                <a:schemeClr val="dk1"/>
              </a:solidFill>
              <a:latin typeface="Calibri" panose="020F0502020204030204" pitchFamily="34" charset="0"/>
              <a:ea typeface="Calibri"/>
              <a:cs typeface="Calibri" panose="020F0502020204030204" pitchFamily="34" charset="0"/>
              <a:sym typeface="Calibri"/>
            </a:endParaRPr>
          </a:p>
          <a:p>
            <a:pPr marL="536575" indent="-449263"/>
            <a:r>
              <a:rPr lang="cs-CZ" sz="2800" dirty="0" err="1">
                <a:solidFill>
                  <a:schemeClr val="dk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Dual</a:t>
            </a:r>
            <a:r>
              <a:rPr lang="cs-CZ" sz="2800" dirty="0">
                <a:solidFill>
                  <a:schemeClr val="dk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 band </a:t>
            </a:r>
            <a:r>
              <a:rPr lang="cs-CZ" sz="2800" dirty="0" err="1">
                <a:solidFill>
                  <a:schemeClr val="dk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security</a:t>
            </a:r>
            <a:r>
              <a:rPr lang="cs-CZ" sz="2800" dirty="0">
                <a:solidFill>
                  <a:schemeClr val="dk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 rádio, </a:t>
            </a:r>
            <a:r>
              <a:rPr lang="cs-CZ" sz="2800" dirty="0" err="1">
                <a:solidFill>
                  <a:schemeClr val="dk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real-time</a:t>
            </a:r>
            <a:r>
              <a:rPr lang="cs-CZ" sz="2800" dirty="0">
                <a:solidFill>
                  <a:schemeClr val="dk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 detekce rouge AP</a:t>
            </a:r>
          </a:p>
          <a:p>
            <a:pPr marL="536575" indent="-449263">
              <a:buFont typeface="Arial" panose="020B0604020202020204" pitchFamily="34" charset="0"/>
              <a:buChar char="•"/>
            </a:pPr>
            <a:r>
              <a:rPr lang="cs-CZ" sz="2800" dirty="0">
                <a:solidFill>
                  <a:schemeClr val="dk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Kontinuální </a:t>
            </a:r>
            <a:r>
              <a:rPr lang="cs-CZ" sz="2800" dirty="0" err="1">
                <a:solidFill>
                  <a:schemeClr val="dk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scan</a:t>
            </a:r>
            <a:r>
              <a:rPr lang="cs-CZ" sz="2800" dirty="0">
                <a:solidFill>
                  <a:schemeClr val="dk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 spektra, </a:t>
            </a:r>
            <a:r>
              <a:rPr lang="cs-CZ" sz="2800" dirty="0" err="1">
                <a:solidFill>
                  <a:schemeClr val="dk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hitless</a:t>
            </a:r>
            <a:r>
              <a:rPr lang="cs-CZ" sz="2800" dirty="0">
                <a:solidFill>
                  <a:schemeClr val="dk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 změna kanálu</a:t>
            </a:r>
            <a:endParaRPr lang="cs-CZ" sz="20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86983">
              <a:lnSpc>
                <a:spcPct val="90000"/>
              </a:lnSpc>
              <a:spcBef>
                <a:spcPts val="914"/>
              </a:spcBef>
              <a:buClr>
                <a:schemeClr val="dk1"/>
              </a:buClr>
              <a:buSzPts val="2400"/>
            </a:pPr>
            <a:endParaRPr lang="cs-CZ" sz="2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3876941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9542E2B-FE69-449C-B40A-6C9909CBA1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EnGenius - software</a:t>
            </a:r>
          </a:p>
        </p:txBody>
      </p:sp>
      <p:sp>
        <p:nvSpPr>
          <p:cNvPr id="7" name="Zástupný obsah 6">
            <a:extLst>
              <a:ext uri="{FF2B5EF4-FFF2-40B4-BE49-F238E27FC236}">
                <a16:creationId xmlns:a16="http://schemas.microsoft.com/office/drawing/2014/main" id="{86A3CDBB-8564-436E-B93F-ED66EB4207F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271463" indent="-271463">
              <a:lnSpc>
                <a:spcPct val="90000"/>
              </a:lnSpc>
              <a:spcBef>
                <a:spcPts val="914"/>
              </a:spcBef>
              <a:buClr>
                <a:schemeClr val="dk1"/>
              </a:buClr>
              <a:buSzPts val="2400"/>
              <a:buFont typeface="Arial" panose="020B0604020202020204" pitchFamily="34" charset="0"/>
              <a:buChar char="•"/>
            </a:pPr>
            <a:r>
              <a:rPr lang="cs-CZ" sz="2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Dynamické přidělování VLAN dle hesla (</a:t>
            </a:r>
            <a:r>
              <a:rPr lang="cs-CZ" sz="2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myPSK</a:t>
            </a:r>
            <a:r>
              <a:rPr lang="cs-CZ" sz="2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)</a:t>
            </a:r>
          </a:p>
          <a:p>
            <a:pPr marL="271463" indent="-271463">
              <a:lnSpc>
                <a:spcPct val="90000"/>
              </a:lnSpc>
              <a:spcBef>
                <a:spcPts val="914"/>
              </a:spcBef>
              <a:buClr>
                <a:schemeClr val="dk1"/>
              </a:buClr>
              <a:buSzPts val="2400"/>
              <a:buFont typeface="Arial" panose="020B0604020202020204" pitchFamily="34" charset="0"/>
              <a:buChar char="•"/>
            </a:pPr>
            <a:r>
              <a:rPr lang="cs-CZ" sz="2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Dynamické balancování klientů ve VLAN</a:t>
            </a:r>
          </a:p>
          <a:p>
            <a:pPr marL="271463" indent="-271463">
              <a:lnSpc>
                <a:spcPct val="90000"/>
              </a:lnSpc>
              <a:spcBef>
                <a:spcPts val="914"/>
              </a:spcBef>
              <a:buClr>
                <a:schemeClr val="dk1"/>
              </a:buClr>
              <a:buSzPts val="2400"/>
              <a:buFont typeface="Arial" panose="020B0604020202020204" pitchFamily="34" charset="0"/>
              <a:buChar char="•"/>
            </a:pPr>
            <a:r>
              <a:rPr lang="cs-CZ" sz="2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Facebook </a:t>
            </a:r>
            <a:r>
              <a:rPr lang="cs-CZ" sz="2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WiFi</a:t>
            </a:r>
            <a:endParaRPr lang="cs-CZ" sz="2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86983">
              <a:lnSpc>
                <a:spcPct val="90000"/>
              </a:lnSpc>
              <a:spcBef>
                <a:spcPts val="914"/>
              </a:spcBef>
              <a:buClr>
                <a:schemeClr val="dk1"/>
              </a:buClr>
              <a:buSzPts val="2400"/>
            </a:pPr>
            <a:endParaRPr lang="cs-CZ" sz="20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86983">
              <a:lnSpc>
                <a:spcPct val="90000"/>
              </a:lnSpc>
              <a:spcBef>
                <a:spcPts val="914"/>
              </a:spcBef>
              <a:buClr>
                <a:schemeClr val="dk1"/>
              </a:buClr>
              <a:buSzPts val="2400"/>
            </a:pPr>
            <a:r>
              <a:rPr lang="cs-CZ" sz="2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Pokročilá BCMC, MCUC optimalizace </a:t>
            </a:r>
          </a:p>
          <a:p>
            <a:pPr marL="86983">
              <a:lnSpc>
                <a:spcPct val="90000"/>
              </a:lnSpc>
              <a:spcBef>
                <a:spcPts val="914"/>
              </a:spcBef>
              <a:buClr>
                <a:schemeClr val="dk1"/>
              </a:buClr>
              <a:buSzPts val="2400"/>
            </a:pPr>
            <a:endParaRPr lang="cs-CZ" sz="2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86983">
              <a:lnSpc>
                <a:spcPct val="90000"/>
              </a:lnSpc>
              <a:spcBef>
                <a:spcPts val="914"/>
              </a:spcBef>
              <a:buClr>
                <a:schemeClr val="dk1"/>
              </a:buClr>
              <a:buSzPts val="2400"/>
            </a:pPr>
            <a:r>
              <a:rPr lang="cs-CZ" sz="2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Kompletní topologie sítě včetně cizích zařízení</a:t>
            </a:r>
          </a:p>
          <a:p>
            <a:pPr marL="544183" lvl="1">
              <a:spcBef>
                <a:spcPts val="914"/>
              </a:spcBef>
              <a:buClr>
                <a:schemeClr val="dk1"/>
              </a:buClr>
              <a:buSzPts val="2400"/>
            </a:pPr>
            <a:r>
              <a:rPr lang="cs-CZ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Porty, VLAN, </a:t>
            </a:r>
            <a:r>
              <a:rPr lang="cs-CZ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traffic</a:t>
            </a:r>
            <a:r>
              <a:rPr lang="cs-CZ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PoE budget, atd.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8D526486-5E30-417F-93AA-A7C84E3EB6B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614"/>
          <a:stretch/>
        </p:blipFill>
        <p:spPr>
          <a:xfrm>
            <a:off x="9192344" y="1295731"/>
            <a:ext cx="2368062" cy="5589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29628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69116CB-ACC8-4D86-A16E-913BB67B74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Není to jen o HW a SW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4CBC3BA-46D6-46D7-8967-FD26AFE70A2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Opravdu dokážete kvalitně naplánovat síť „od ruky“?</a:t>
            </a:r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54158F82-0C5E-402F-9ABF-E7D68A08730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6139" y="2636912"/>
            <a:ext cx="4427608" cy="2274392"/>
          </a:xfrm>
          <a:prstGeom prst="rect">
            <a:avLst/>
          </a:prstGeom>
        </p:spPr>
      </p:pic>
      <p:pic>
        <p:nvPicPr>
          <p:cNvPr id="11" name="Obrázek 10">
            <a:extLst>
              <a:ext uri="{FF2B5EF4-FFF2-40B4-BE49-F238E27FC236}">
                <a16:creationId xmlns:a16="http://schemas.microsoft.com/office/drawing/2014/main" id="{D81D0D80-13B3-4DA8-9DB9-DF84B0798E7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46259" y="4725144"/>
            <a:ext cx="4173677" cy="2095775"/>
          </a:xfrm>
          <a:prstGeom prst="rect">
            <a:avLst/>
          </a:prstGeom>
        </p:spPr>
      </p:pic>
      <p:pic>
        <p:nvPicPr>
          <p:cNvPr id="13" name="Obrázek 12">
            <a:extLst>
              <a:ext uri="{FF2B5EF4-FFF2-40B4-BE49-F238E27FC236}">
                <a16:creationId xmlns:a16="http://schemas.microsoft.com/office/drawing/2014/main" id="{6309BDCB-BD39-4491-A618-0B2B53A666F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18611" y="4797152"/>
            <a:ext cx="4427608" cy="2058697"/>
          </a:xfrm>
          <a:prstGeom prst="rect">
            <a:avLst/>
          </a:prstGeom>
        </p:spPr>
      </p:pic>
      <p:pic>
        <p:nvPicPr>
          <p:cNvPr id="15" name="Obrázek 14">
            <a:extLst>
              <a:ext uri="{FF2B5EF4-FFF2-40B4-BE49-F238E27FC236}">
                <a16:creationId xmlns:a16="http://schemas.microsoft.com/office/drawing/2014/main" id="{436141EE-2D90-4B82-9922-C317AD93C59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18611" y="2772095"/>
            <a:ext cx="4653560" cy="21690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145831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B592439-0BF3-468E-BCEE-DC929EA91CF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/>
              <a:t>Děkuji za pozornost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08344205-1733-448A-91D7-1601BE7397A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2563266"/>
          </a:xfrm>
        </p:spPr>
        <p:txBody>
          <a:bodyPr>
            <a:normAutofit/>
          </a:bodyPr>
          <a:lstStyle/>
          <a:p>
            <a:endParaRPr lang="cs-CZ" dirty="0">
              <a:hlinkClick r:id="rId2"/>
            </a:endParaRPr>
          </a:p>
          <a:p>
            <a:endParaRPr lang="cs-CZ" dirty="0">
              <a:hlinkClick r:id="rId2"/>
            </a:endParaRPr>
          </a:p>
          <a:p>
            <a:r>
              <a:rPr lang="cs-CZ" b="1" dirty="0">
                <a:solidFill>
                  <a:schemeClr val="bg1">
                    <a:lumMod val="50000"/>
                  </a:schemeClr>
                </a:solidFill>
              </a:rPr>
              <a:t>www.engenius.cz</a:t>
            </a:r>
          </a:p>
          <a:p>
            <a:r>
              <a:rPr lang="cs-CZ" b="1" dirty="0">
                <a:solidFill>
                  <a:schemeClr val="bg1">
                    <a:lumMod val="50000"/>
                  </a:schemeClr>
                </a:solidFill>
              </a:rPr>
              <a:t>www.wifidoktor.cz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742559653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VanCo.cz">
  <a:themeElements>
    <a:clrScheme name="Motiv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Motiv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otiv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6378</TotalTime>
  <Words>297</Words>
  <Application>Microsoft Office PowerPoint</Application>
  <PresentationFormat>Širokoúhlá obrazovka</PresentationFormat>
  <Paragraphs>61</Paragraphs>
  <Slides>8</Slides>
  <Notes>1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8</vt:i4>
      </vt:variant>
    </vt:vector>
  </HeadingPairs>
  <TitlesOfParts>
    <vt:vector size="14" baseType="lpstr">
      <vt:lpstr>Arial</vt:lpstr>
      <vt:lpstr>Calibri</vt:lpstr>
      <vt:lpstr>Calibri Light</vt:lpstr>
      <vt:lpstr>Helvetica</vt:lpstr>
      <vt:lpstr>Roboto</vt:lpstr>
      <vt:lpstr>Motiv VanCo.cz</vt:lpstr>
      <vt:lpstr>Nové funkce v segmentu  dostupné Enterprise WiFi</vt:lpstr>
      <vt:lpstr>WiFi 6 jako standard</vt:lpstr>
      <vt:lpstr>Cloud vs. On-premise</vt:lpstr>
      <vt:lpstr>Ethernet</vt:lpstr>
      <vt:lpstr>EnGenius - hardware </vt:lpstr>
      <vt:lpstr>EnGenius - software</vt:lpstr>
      <vt:lpstr>Není to jen o HW a SW</vt:lpstr>
      <vt:lpstr>Děkuji za pozornost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Uživatel Microsoft Office</dc:creator>
  <cp:lastModifiedBy>Jan Stejskal</cp:lastModifiedBy>
  <cp:revision>82</cp:revision>
  <cp:lastPrinted>2017-12-06T20:32:45Z</cp:lastPrinted>
  <dcterms:created xsi:type="dcterms:W3CDTF">2019-06-06T14:50:36Z</dcterms:created>
  <dcterms:modified xsi:type="dcterms:W3CDTF">2021-02-03T21:38:51Z</dcterms:modified>
</cp:coreProperties>
</file>